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5"/>
  </p:notesMasterIdLst>
  <p:sldIdLst>
    <p:sldId id="326" r:id="rId2"/>
    <p:sldId id="328" r:id="rId3"/>
    <p:sldId id="362" r:id="rId4"/>
    <p:sldId id="329" r:id="rId5"/>
    <p:sldId id="330" r:id="rId6"/>
    <p:sldId id="331" r:id="rId7"/>
    <p:sldId id="332" r:id="rId8"/>
    <p:sldId id="333" r:id="rId9"/>
    <p:sldId id="334" r:id="rId10"/>
    <p:sldId id="444" r:id="rId11"/>
    <p:sldId id="445" r:id="rId12"/>
    <p:sldId id="446" r:id="rId13"/>
    <p:sldId id="447" r:id="rId14"/>
    <p:sldId id="448" r:id="rId15"/>
    <p:sldId id="537" r:id="rId16"/>
    <p:sldId id="449" r:id="rId17"/>
    <p:sldId id="450" r:id="rId18"/>
    <p:sldId id="451" r:id="rId19"/>
    <p:sldId id="452" r:id="rId20"/>
    <p:sldId id="455" r:id="rId21"/>
    <p:sldId id="363" r:id="rId22"/>
    <p:sldId id="456" r:id="rId23"/>
    <p:sldId id="457" r:id="rId24"/>
    <p:sldId id="461" r:id="rId25"/>
    <p:sldId id="462" r:id="rId26"/>
    <p:sldId id="458" r:id="rId27"/>
    <p:sldId id="459" r:id="rId28"/>
    <p:sldId id="460" r:id="rId29"/>
    <p:sldId id="344" r:id="rId30"/>
    <p:sldId id="345" r:id="rId31"/>
    <p:sldId id="463" r:id="rId32"/>
    <p:sldId id="464" r:id="rId33"/>
    <p:sldId id="352" r:id="rId34"/>
    <p:sldId id="350" r:id="rId35"/>
    <p:sldId id="353" r:id="rId36"/>
    <p:sldId id="354" r:id="rId37"/>
    <p:sldId id="355" r:id="rId38"/>
    <p:sldId id="356" r:id="rId39"/>
    <p:sldId id="357" r:id="rId40"/>
    <p:sldId id="348" r:id="rId41"/>
    <p:sldId id="358" r:id="rId42"/>
    <p:sldId id="545" r:id="rId43"/>
    <p:sldId id="467" r:id="rId44"/>
    <p:sldId id="468" r:id="rId45"/>
    <p:sldId id="469" r:id="rId46"/>
    <p:sldId id="470" r:id="rId47"/>
    <p:sldId id="472" r:id="rId48"/>
    <p:sldId id="522" r:id="rId49"/>
    <p:sldId id="523" r:id="rId50"/>
    <p:sldId id="473" r:id="rId51"/>
    <p:sldId id="544" r:id="rId52"/>
    <p:sldId id="474" r:id="rId53"/>
    <p:sldId id="475" r:id="rId54"/>
    <p:sldId id="476" r:id="rId55"/>
    <p:sldId id="529" r:id="rId56"/>
    <p:sldId id="543" r:id="rId57"/>
    <p:sldId id="477" r:id="rId58"/>
    <p:sldId id="478" r:id="rId59"/>
    <p:sldId id="524" r:id="rId60"/>
    <p:sldId id="525" r:id="rId61"/>
    <p:sldId id="526" r:id="rId62"/>
    <p:sldId id="527" r:id="rId63"/>
    <p:sldId id="528" r:id="rId64"/>
    <p:sldId id="542" r:id="rId65"/>
    <p:sldId id="535" r:id="rId66"/>
    <p:sldId id="530" r:id="rId67"/>
    <p:sldId id="531" r:id="rId68"/>
    <p:sldId id="532" r:id="rId69"/>
    <p:sldId id="536" r:id="rId70"/>
    <p:sldId id="534" r:id="rId71"/>
    <p:sldId id="546" r:id="rId72"/>
    <p:sldId id="547" r:id="rId73"/>
    <p:sldId id="479" r:id="rId74"/>
    <p:sldId id="480" r:id="rId75"/>
    <p:sldId id="540" r:id="rId76"/>
    <p:sldId id="481" r:id="rId77"/>
    <p:sldId id="482" r:id="rId78"/>
    <p:sldId id="483" r:id="rId79"/>
    <p:sldId id="484" r:id="rId80"/>
    <p:sldId id="485" r:id="rId81"/>
    <p:sldId id="486" r:id="rId82"/>
    <p:sldId id="487" r:id="rId83"/>
    <p:sldId id="488" r:id="rId84"/>
    <p:sldId id="489" r:id="rId85"/>
    <p:sldId id="490" r:id="rId86"/>
    <p:sldId id="603" r:id="rId87"/>
    <p:sldId id="570" r:id="rId88"/>
    <p:sldId id="492" r:id="rId89"/>
    <p:sldId id="580" r:id="rId90"/>
    <p:sldId id="581" r:id="rId91"/>
    <p:sldId id="582" r:id="rId92"/>
    <p:sldId id="583" r:id="rId93"/>
    <p:sldId id="584" r:id="rId94"/>
    <p:sldId id="585" r:id="rId95"/>
    <p:sldId id="586" r:id="rId96"/>
    <p:sldId id="587" r:id="rId97"/>
    <p:sldId id="588" r:id="rId98"/>
    <p:sldId id="589" r:id="rId99"/>
    <p:sldId id="590" r:id="rId100"/>
    <p:sldId id="591" r:id="rId101"/>
    <p:sldId id="592" r:id="rId102"/>
    <p:sldId id="593" r:id="rId103"/>
    <p:sldId id="594" r:id="rId104"/>
    <p:sldId id="595" r:id="rId105"/>
    <p:sldId id="596" r:id="rId106"/>
    <p:sldId id="597" r:id="rId107"/>
    <p:sldId id="600" r:id="rId108"/>
    <p:sldId id="601" r:id="rId109"/>
    <p:sldId id="602" r:id="rId110"/>
    <p:sldId id="599" r:id="rId111"/>
    <p:sldId id="598" r:id="rId112"/>
    <p:sldId id="561" r:id="rId113"/>
    <p:sldId id="548" r:id="rId114"/>
  </p:sldIdLst>
  <p:sldSz cx="9144000" cy="6858000" type="screen4x3"/>
  <p:notesSz cx="6858000" cy="9144000"/>
  <p:defaultTextStyle>
    <a:defPPr>
      <a:defRPr lang="en-GB"/>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5" autoAdjust="0"/>
    <p:restoredTop sz="82218" autoAdjust="0"/>
  </p:normalViewPr>
  <p:slideViewPr>
    <p:cSldViewPr showGuides="1">
      <p:cViewPr varScale="1">
        <p:scale>
          <a:sx n="61" d="100"/>
          <a:sy n="61" d="100"/>
        </p:scale>
        <p:origin x="1488" y="4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6356"/>
    </p:cViewPr>
  </p:sorterViewPr>
  <p:notesViewPr>
    <p:cSldViewPr showGuides="1">
      <p:cViewPr varScale="1">
        <p:scale>
          <a:sx n="70" d="100"/>
          <a:sy n="70" d="100"/>
        </p:scale>
        <p:origin x="-21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51.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image" Target="../media/image63.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GB"/>
          </a:p>
        </p:txBody>
      </p:sp>
      <p:sp>
        <p:nvSpPr>
          <p:cNvPr id="12800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GB"/>
          </a:p>
        </p:txBody>
      </p:sp>
      <p:sp>
        <p:nvSpPr>
          <p:cNvPr id="2052"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2800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GB"/>
          </a:p>
        </p:txBody>
      </p:sp>
      <p:sp>
        <p:nvSpPr>
          <p:cNvPr id="12800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3968F0E-9DB9-4F5F-BD2B-BDAB267F5B9D}" type="slidenum">
              <a:rPr lang="en-GB" altLang="en-US"/>
              <a:pPr>
                <a:defRPr/>
              </a:pPr>
              <a:t>‹#›</a:t>
            </a:fld>
            <a:endParaRPr lang="en-GB" altLang="en-US"/>
          </a:p>
        </p:txBody>
      </p:sp>
    </p:spTree>
    <p:extLst>
      <p:ext uri="{BB962C8B-B14F-4D97-AF65-F5344CB8AC3E}">
        <p14:creationId xmlns:p14="http://schemas.microsoft.com/office/powerpoint/2010/main" val="40851889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sciencemag.org/content/287/5453/667.full#ref-5"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www.sciencemag.org/content/287/5453/667.full#F2" TargetMode="External"/><Relationship Id="rId5" Type="http://schemas.openxmlformats.org/officeDocument/2006/relationships/hyperlink" Target="http://www.sciencemag.org/content/287/5453/667.full#ref-10" TargetMode="External"/><Relationship Id="rId4" Type="http://schemas.openxmlformats.org/officeDocument/2006/relationships/hyperlink" Target="http://www.sciencemag.org/content/287/5453/667.full#ref-1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13009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1B32FB0-88A4-4B0E-8787-89B2E4DEBC10}" type="slidenum">
              <a:rPr lang="en-GB" altLang="en-US" sz="1200" smtClean="0"/>
              <a:pPr/>
              <a:t>108</a:t>
            </a:fld>
            <a:endParaRPr lang="en-GB" altLang="en-US" sz="1200" smtClean="0"/>
          </a:p>
        </p:txBody>
      </p:sp>
    </p:spTree>
    <p:extLst>
      <p:ext uri="{BB962C8B-B14F-4D97-AF65-F5344CB8AC3E}">
        <p14:creationId xmlns:p14="http://schemas.microsoft.com/office/powerpoint/2010/main" val="3364981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156E477-C14A-4536-A2CE-B87E72657146}" type="slidenum">
              <a:rPr lang="en-GB" altLang="en-US" sz="1200" smtClean="0"/>
              <a:pPr/>
              <a:t>109</a:t>
            </a:fld>
            <a:endParaRPr lang="en-GB" altLang="en-US" sz="1200" smtClean="0"/>
          </a:p>
        </p:txBody>
      </p:sp>
    </p:spTree>
    <p:extLst>
      <p:ext uri="{BB962C8B-B14F-4D97-AF65-F5344CB8AC3E}">
        <p14:creationId xmlns:p14="http://schemas.microsoft.com/office/powerpoint/2010/main" val="4141141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4C76D2-F615-4C3D-89E3-8F41F9750187}" type="slidenum">
              <a:rPr lang="en-GB" altLang="en-US" smtClean="0"/>
              <a:pPr>
                <a:spcBef>
                  <a:spcPct val="0"/>
                </a:spcBef>
              </a:pPr>
              <a:t>30</a:t>
            </a:fld>
            <a:endParaRPr lang="en-GB" altLang="en-US" smtClean="0"/>
          </a:p>
        </p:txBody>
      </p:sp>
    </p:spTree>
    <p:extLst>
      <p:ext uri="{BB962C8B-B14F-4D97-AF65-F5344CB8AC3E}">
        <p14:creationId xmlns:p14="http://schemas.microsoft.com/office/powerpoint/2010/main" val="1978342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main panel is the bifurcation diagram for the term-time forced SEIR model, showing incidence on 1 January, normalized by (constant) population size; the control parameter is the mean transmission rate 〈β〉. The fixed parameter values are γ−1 = 5 days, σ−1 = 8 days, μ = ν/N = 0.02 year−1, seasonal amplitude 0.25 [see (</a:t>
            </a:r>
            <a:r>
              <a:rPr lang="en-US" altLang="en-US" smtClean="0">
                <a:hlinkClick r:id="rId3"/>
              </a:rPr>
              <a:t>5</a:t>
            </a:r>
            <a:r>
              <a:rPr lang="en-US" altLang="en-US" smtClean="0"/>
              <a:t>) and (</a:t>
            </a:r>
            <a:r>
              <a:rPr lang="en-US" altLang="en-US" smtClean="0">
                <a:hlinkClick r:id="rId4"/>
              </a:rPr>
              <a:t>13</a:t>
            </a:r>
            <a:r>
              <a:rPr lang="en-US" altLang="en-US" smtClean="0"/>
              <a:t>) for the meaning of these parameters]. Each attractor is identified with a different color. For sufficiently high 〈β〉, there is a unique (annual) attractor. As 〈β〉 is reduced, biennial, 3-, 4-, 5-, 6-, 7-, and 8-year cycles all occur, before all but the annual attractor are extinguished. The term-time forcing function used to produce this figure corresponds to school terms in England and Wales. In the United States, the summer holiday is longer; this does not affect the structure of the bifurcation diagram, but with a longer summer holiday each of the various bifurcations occurs at lower 〈β〉 (</a:t>
            </a:r>
            <a:r>
              <a:rPr lang="en-US" altLang="en-US" smtClean="0">
                <a:hlinkClick r:id="rId5"/>
              </a:rPr>
              <a:t>10</a:t>
            </a:r>
            <a:r>
              <a:rPr lang="en-US" altLang="en-US" smtClean="0"/>
              <a:t>). Above the bifurcation diagram, basins of attraction (initial susceptibles, 0 &lt; S0/N &lt; 0.1, versus initial infectives, 0 &lt; I0/N &lt; 0.0001, with E0/N = 0.0001) are shown for the various attractors at four particular values of 〈β〉. </a:t>
            </a:r>
            <a:r>
              <a:rPr lang="en-US" altLang="en-US" smtClean="0">
                <a:hlinkClick r:id="rId6"/>
              </a:rPr>
              <a:t>Figure 2</a:t>
            </a:r>
            <a:r>
              <a:rPr lang="en-US" altLang="en-US" smtClean="0"/>
              <a:t> identifies regions of this diagram that correspond to the dynamics observed at various times and places. </a:t>
            </a:r>
          </a:p>
        </p:txBody>
      </p:sp>
    </p:spTree>
    <p:extLst>
      <p:ext uri="{BB962C8B-B14F-4D97-AF65-F5344CB8AC3E}">
        <p14:creationId xmlns:p14="http://schemas.microsoft.com/office/powerpoint/2010/main" val="78267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CD04A3-48AB-4A7C-9C3C-515DDE3445B0}" type="slidenum">
              <a:rPr lang="en-GB" altLang="en-US" smtClean="0"/>
              <a:pPr>
                <a:spcBef>
                  <a:spcPct val="0"/>
                </a:spcBef>
              </a:pPr>
              <a:t>70</a:t>
            </a:fld>
            <a:endParaRPr lang="en-GB" altLang="en-US" smtClean="0"/>
          </a:p>
        </p:txBody>
      </p:sp>
    </p:spTree>
    <p:extLst>
      <p:ext uri="{BB962C8B-B14F-4D97-AF65-F5344CB8AC3E}">
        <p14:creationId xmlns:p14="http://schemas.microsoft.com/office/powerpoint/2010/main" val="3393491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noTextEdit="1"/>
          </p:cNvSpPr>
          <p:nvPr>
            <p:ph type="sldImg"/>
          </p:nvPr>
        </p:nvSpPr>
        <p:spPr>
          <a:ln/>
        </p:spPr>
      </p:sp>
      <p:sp>
        <p:nvSpPr>
          <p:cNvPr id="9318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MMR sentinel surveillance scheme coverage in England </a:t>
            </a:r>
            <a:endParaRPr lang="en-US" altLang="en-US" smtClean="0"/>
          </a:p>
          <a:p>
            <a:r>
              <a:rPr lang="en-US" altLang="en-US" smtClean="0"/>
              <a:t>Data collected from March to May 2011 for children in the four age cohorts are summarised in table 5. Data ranged from 80.8 to 83.1% at 16 months, 87.7 to 88.2% at 20 months, 89.8 to 91.1% at 24 months, and 92.9 to 93.2% at 36 months.</a:t>
            </a:r>
            <a:endParaRPr lang="en-US" altLang="en-US" b="1" smtClean="0"/>
          </a:p>
          <a:p>
            <a:r>
              <a:rPr lang="en-US" altLang="en-US" b="1" smtClean="0"/>
              <a:t>Table 5. Monthly sentinel estimates of measles, mumps rubella (MMR) coverage at 16, 20, 24 and 36 months: March to April 2011</a:t>
            </a:r>
            <a:r>
              <a:rPr lang="en-US" altLang="en-US" smtClean="0"/>
              <a:t> </a:t>
            </a:r>
            <a:r>
              <a:rPr lang="en-US" altLang="en-US" b="1" smtClean="0"/>
              <a:t>Evaluation month Proportion of children vaccinated at each age Number of PCT/trusts 16 months 20 months 24 months 36 months </a:t>
            </a:r>
            <a:r>
              <a:rPr lang="en-US" altLang="en-US" smtClean="0"/>
              <a:t>March 201135 80.8 88.2 89.8 93.1 April 201135 82.2 87.8 91.1 93.2 May 201133 83.1 87.7 90.8 92.9 The figure (below) shows observed and projected MMR coverage at 16, 24 and 36 months in England for birth cohorts from February 2003 to December 2009. Projections of coverage at 24 and 36 months were made using the most recent coverage data for the same birth cohort and an estimate of the proportion, </a:t>
            </a:r>
            <a:r>
              <a:rPr lang="en-US" altLang="en-US" i="1" smtClean="0"/>
              <a:t>p</a:t>
            </a:r>
            <a:r>
              <a:rPr lang="en-US" altLang="en-US" smtClean="0"/>
              <a:t>, of those unvaccinated at each earlier age who were subsequently vaccinated by the later age. The proportion was estimated using the most recent 18 months data where final coverage was known. 95% confidence intervals were calculated based on the variability of </a:t>
            </a:r>
            <a:r>
              <a:rPr lang="en-US" altLang="en-US" i="1" smtClean="0"/>
              <a:t>p </a:t>
            </a:r>
            <a:r>
              <a:rPr lang="en-US" altLang="en-US" smtClean="0"/>
              <a:t>in the past data. The estimates of </a:t>
            </a:r>
            <a:r>
              <a:rPr lang="en-US" altLang="en-US" i="1" smtClean="0"/>
              <a:t>p </a:t>
            </a:r>
            <a:r>
              <a:rPr lang="en-US" altLang="en-US" smtClean="0"/>
              <a:t>were as follows: 54.2% for 16 to 24 months, 72.6% for 16 to 36 months, 23.7% for 20 to 24 months, 54.6% for 20 to 36 months and 40.2% for 24 to 36 months. Projections make the assumption that </a:t>
            </a:r>
            <a:r>
              <a:rPr lang="en-US" altLang="en-US" i="1" smtClean="0"/>
              <a:t>p </a:t>
            </a:r>
            <a:r>
              <a:rPr lang="en-US" altLang="en-US" smtClean="0"/>
              <a:t>remains constant over the period of the projection. Data at 20 months is not shown to simplify the graph as the line is close to that plotted for the 24 month data. </a:t>
            </a:r>
          </a:p>
          <a:p>
            <a:endParaRPr lang="en-US" altLang="en-US" smtClean="0"/>
          </a:p>
        </p:txBody>
      </p:sp>
    </p:spTree>
    <p:extLst>
      <p:ext uri="{BB962C8B-B14F-4D97-AF65-F5344CB8AC3E}">
        <p14:creationId xmlns:p14="http://schemas.microsoft.com/office/powerpoint/2010/main" val="368891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79943F2-D5D3-487B-80E7-82B646E2685E}" type="slidenum">
              <a:rPr lang="en-US" altLang="en-US"/>
              <a:pPr>
                <a:spcBef>
                  <a:spcPct val="0"/>
                </a:spcBef>
              </a:pPr>
              <a:t>86</a:t>
            </a:fld>
            <a:endParaRPr lang="en-US" alt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t>The 2005 mumps epidemic mainly affected the cohorts born between </a:t>
            </a:r>
            <a:r>
              <a:rPr lang="cy-GB" altLang="en-US" sz="1000" smtClean="0"/>
              <a:t>1983-1987 (18-22 yr olds). 2013 had a catchup programme</a:t>
            </a:r>
          </a:p>
          <a:p>
            <a:pPr eaLnBrk="1" hangingPunct="1"/>
            <a:r>
              <a:rPr lang="en-US" altLang="en-US" sz="1000" smtClean="0"/>
              <a:t>https://www.gov.uk/government/news/measles-figures-down-following-successful-catch-up-programme</a:t>
            </a:r>
          </a:p>
        </p:txBody>
      </p:sp>
    </p:spTree>
    <p:extLst>
      <p:ext uri="{BB962C8B-B14F-4D97-AF65-F5344CB8AC3E}">
        <p14:creationId xmlns:p14="http://schemas.microsoft.com/office/powerpoint/2010/main" val="4175800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noTextEdit="1"/>
          </p:cNvSpPr>
          <p:nvPr>
            <p:ph type="sldImg"/>
          </p:nvPr>
        </p:nvSpPr>
        <p:spPr>
          <a:ln/>
        </p:spPr>
      </p:sp>
      <p:sp>
        <p:nvSpPr>
          <p:cNvPr id="99331"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Could consider including the New Zealand case</a:t>
            </a:r>
          </a:p>
        </p:txBody>
      </p:sp>
    </p:spTree>
    <p:extLst>
      <p:ext uri="{BB962C8B-B14F-4D97-AF65-F5344CB8AC3E}">
        <p14:creationId xmlns:p14="http://schemas.microsoft.com/office/powerpoint/2010/main" val="129144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458B51A-8A66-4FD1-85CD-CAFFD789D8EC}" type="slidenum">
              <a:rPr lang="en-GB" altLang="en-US" sz="1200" smtClean="0"/>
              <a:pPr/>
              <a:t>106</a:t>
            </a:fld>
            <a:endParaRPr lang="en-GB" altLang="en-US" sz="1200" smtClean="0"/>
          </a:p>
        </p:txBody>
      </p:sp>
    </p:spTree>
    <p:extLst>
      <p:ext uri="{BB962C8B-B14F-4D97-AF65-F5344CB8AC3E}">
        <p14:creationId xmlns:p14="http://schemas.microsoft.com/office/powerpoint/2010/main" val="2242540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20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48A1C7E-220B-4EE5-8A2A-78EF382E9564}" type="slidenum">
              <a:rPr lang="en-GB" altLang="en-US" sz="1200" smtClean="0"/>
              <a:pPr/>
              <a:t>107</a:t>
            </a:fld>
            <a:endParaRPr lang="en-GB" altLang="en-US" sz="1200" smtClean="0"/>
          </a:p>
        </p:txBody>
      </p:sp>
    </p:spTree>
    <p:extLst>
      <p:ext uri="{BB962C8B-B14F-4D97-AF65-F5344CB8AC3E}">
        <p14:creationId xmlns:p14="http://schemas.microsoft.com/office/powerpoint/2010/main" val="4182122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CC37A4F-5B9B-45EB-9344-282E9CC33B17}" type="slidenum">
              <a:rPr lang="en-GB" altLang="en-US"/>
              <a:pPr>
                <a:defRPr/>
              </a:pPr>
              <a:t>‹#›</a:t>
            </a:fld>
            <a:endParaRPr lang="en-GB" altLang="en-US"/>
          </a:p>
        </p:txBody>
      </p:sp>
    </p:spTree>
    <p:extLst>
      <p:ext uri="{BB962C8B-B14F-4D97-AF65-F5344CB8AC3E}">
        <p14:creationId xmlns:p14="http://schemas.microsoft.com/office/powerpoint/2010/main" val="55211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E22D9DB5-E59A-4FD8-8C43-6B016DB171CB}" type="slidenum">
              <a:rPr lang="en-GB" altLang="en-US"/>
              <a:pPr>
                <a:defRPr/>
              </a:pPr>
              <a:t>‹#›</a:t>
            </a:fld>
            <a:endParaRPr lang="en-GB" altLang="en-US"/>
          </a:p>
        </p:txBody>
      </p:sp>
    </p:spTree>
    <p:extLst>
      <p:ext uri="{BB962C8B-B14F-4D97-AF65-F5344CB8AC3E}">
        <p14:creationId xmlns:p14="http://schemas.microsoft.com/office/powerpoint/2010/main" val="4006938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117623D-2BA5-4924-8CC5-FF99BD6AF580}" type="slidenum">
              <a:rPr lang="en-GB" altLang="en-US"/>
              <a:pPr>
                <a:defRPr/>
              </a:pPr>
              <a:t>‹#›</a:t>
            </a:fld>
            <a:endParaRPr lang="en-GB" altLang="en-US"/>
          </a:p>
        </p:txBody>
      </p:sp>
    </p:spTree>
    <p:extLst>
      <p:ext uri="{BB962C8B-B14F-4D97-AF65-F5344CB8AC3E}">
        <p14:creationId xmlns:p14="http://schemas.microsoft.com/office/powerpoint/2010/main" val="3304035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38A51857-29C8-4408-9AF1-490A663EB778}" type="slidenum">
              <a:rPr lang="en-GB" altLang="en-US"/>
              <a:pPr>
                <a:defRPr/>
              </a:pPr>
              <a:t>‹#›</a:t>
            </a:fld>
            <a:endParaRPr lang="en-GB" altLang="en-US"/>
          </a:p>
        </p:txBody>
      </p:sp>
    </p:spTree>
    <p:extLst>
      <p:ext uri="{BB962C8B-B14F-4D97-AF65-F5344CB8AC3E}">
        <p14:creationId xmlns:p14="http://schemas.microsoft.com/office/powerpoint/2010/main" val="3634443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9B20898C-ADFD-4F45-AC12-850620589AA9}" type="slidenum">
              <a:rPr lang="en-GB" altLang="en-US"/>
              <a:pPr>
                <a:defRPr/>
              </a:pPr>
              <a:t>‹#›</a:t>
            </a:fld>
            <a:endParaRPr lang="en-GB" altLang="en-US"/>
          </a:p>
        </p:txBody>
      </p:sp>
    </p:spTree>
    <p:extLst>
      <p:ext uri="{BB962C8B-B14F-4D97-AF65-F5344CB8AC3E}">
        <p14:creationId xmlns:p14="http://schemas.microsoft.com/office/powerpoint/2010/main" val="1885653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91922B0-7DF6-4553-96C4-F1979D535F47}" type="slidenum">
              <a:rPr lang="en-GB" altLang="en-US"/>
              <a:pPr>
                <a:defRPr/>
              </a:pPr>
              <a:t>‹#›</a:t>
            </a:fld>
            <a:endParaRPr lang="en-GB" altLang="en-US"/>
          </a:p>
        </p:txBody>
      </p:sp>
    </p:spTree>
    <p:extLst>
      <p:ext uri="{BB962C8B-B14F-4D97-AF65-F5344CB8AC3E}">
        <p14:creationId xmlns:p14="http://schemas.microsoft.com/office/powerpoint/2010/main" val="2067186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3020824-CFD9-4DA0-B74A-94068BBC073C}" type="slidenum">
              <a:rPr lang="en-GB" altLang="en-US"/>
              <a:pPr>
                <a:defRPr/>
              </a:pPr>
              <a:t>‹#›</a:t>
            </a:fld>
            <a:endParaRPr lang="en-GB" altLang="en-US"/>
          </a:p>
        </p:txBody>
      </p:sp>
    </p:spTree>
    <p:extLst>
      <p:ext uri="{BB962C8B-B14F-4D97-AF65-F5344CB8AC3E}">
        <p14:creationId xmlns:p14="http://schemas.microsoft.com/office/powerpoint/2010/main" val="2076805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07E17E34-46E6-47DA-8B44-9A362FED74BE}" type="slidenum">
              <a:rPr lang="en-GB" altLang="en-US"/>
              <a:pPr>
                <a:defRPr/>
              </a:pPr>
              <a:t>‹#›</a:t>
            </a:fld>
            <a:endParaRPr lang="en-GB" altLang="en-US"/>
          </a:p>
        </p:txBody>
      </p:sp>
    </p:spTree>
    <p:extLst>
      <p:ext uri="{BB962C8B-B14F-4D97-AF65-F5344CB8AC3E}">
        <p14:creationId xmlns:p14="http://schemas.microsoft.com/office/powerpoint/2010/main" val="3962991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4A769A85-7D1D-4699-A7C0-76DD36CDED38}" type="slidenum">
              <a:rPr lang="en-GB" altLang="en-US"/>
              <a:pPr>
                <a:defRPr/>
              </a:pPr>
              <a:t>‹#›</a:t>
            </a:fld>
            <a:endParaRPr lang="en-GB" altLang="en-US"/>
          </a:p>
        </p:txBody>
      </p:sp>
    </p:spTree>
    <p:extLst>
      <p:ext uri="{BB962C8B-B14F-4D97-AF65-F5344CB8AC3E}">
        <p14:creationId xmlns:p14="http://schemas.microsoft.com/office/powerpoint/2010/main" val="1772151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AC949DCC-E583-42E8-93F6-F040B05EDEAB}" type="slidenum">
              <a:rPr lang="en-GB" altLang="en-US"/>
              <a:pPr>
                <a:defRPr/>
              </a:pPr>
              <a:t>‹#›</a:t>
            </a:fld>
            <a:endParaRPr lang="en-GB" altLang="en-US"/>
          </a:p>
        </p:txBody>
      </p:sp>
    </p:spTree>
    <p:extLst>
      <p:ext uri="{BB962C8B-B14F-4D97-AF65-F5344CB8AC3E}">
        <p14:creationId xmlns:p14="http://schemas.microsoft.com/office/powerpoint/2010/main" val="106781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C8EE4437-2FE4-4FFF-818A-02481B31C6B1}" type="slidenum">
              <a:rPr lang="en-GB" altLang="en-US"/>
              <a:pPr>
                <a:defRPr/>
              </a:pPr>
              <a:t>‹#›</a:t>
            </a:fld>
            <a:endParaRPr lang="en-GB" altLang="en-US"/>
          </a:p>
        </p:txBody>
      </p:sp>
    </p:spTree>
    <p:extLst>
      <p:ext uri="{BB962C8B-B14F-4D97-AF65-F5344CB8AC3E}">
        <p14:creationId xmlns:p14="http://schemas.microsoft.com/office/powerpoint/2010/main" val="1854982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7FE416DA-B8E9-4CFC-A856-DBBFF342F391}" type="slidenum">
              <a:rPr lang="en-GB" altLang="en-US"/>
              <a:pPr>
                <a:defRPr/>
              </a:pPr>
              <a:t>‹#›</a:t>
            </a:fld>
            <a:endParaRPr lang="en-GB" altLang="en-US"/>
          </a:p>
        </p:txBody>
      </p:sp>
    </p:spTree>
    <p:extLst>
      <p:ext uri="{BB962C8B-B14F-4D97-AF65-F5344CB8AC3E}">
        <p14:creationId xmlns:p14="http://schemas.microsoft.com/office/powerpoint/2010/main" val="303693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050F7AC8-197B-46DD-9CC9-BB05BC1610D2}" type="slidenum">
              <a:rPr lang="en-GB" altLang="en-US"/>
              <a:pPr>
                <a:defRPr/>
              </a:pPr>
              <a:t>‹#›</a:t>
            </a:fld>
            <a:endParaRPr lang="en-GB" altLang="en-US"/>
          </a:p>
        </p:txBody>
      </p:sp>
    </p:spTree>
    <p:extLst>
      <p:ext uri="{BB962C8B-B14F-4D97-AF65-F5344CB8AC3E}">
        <p14:creationId xmlns:p14="http://schemas.microsoft.com/office/powerpoint/2010/main" val="1680618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E6F1470-FDE2-4086-83BA-B6294E95FCF7}"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www.who.int/emergencies/zika-virus/articles/mosquito-control/e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10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84.wmf"/><Relationship Id="rId5" Type="http://schemas.openxmlformats.org/officeDocument/2006/relationships/oleObject" Target="../embeddings/oleObject43.bin"/><Relationship Id="rId4" Type="http://schemas.openxmlformats.org/officeDocument/2006/relationships/image" Target="../media/image7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image" Target="../media/image7.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9.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11.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12.wmf"/></Relationships>
</file>

<file path=ppt/slides/_rels/slide2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17.wmf"/></Relationships>
</file>

<file path=ppt/slides/_rels/slide2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21.wmf"/><Relationship Id="rId5" Type="http://schemas.openxmlformats.org/officeDocument/2006/relationships/oleObject" Target="../embeddings/oleObject13.bin"/><Relationship Id="rId4" Type="http://schemas.openxmlformats.org/officeDocument/2006/relationships/image" Target="../media/image20.wmf"/></Relationships>
</file>

<file path=ppt/slides/_rels/slide32.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23.wmf"/><Relationship Id="rId5" Type="http://schemas.openxmlformats.org/officeDocument/2006/relationships/oleObject" Target="../embeddings/oleObject15.bin"/><Relationship Id="rId4" Type="http://schemas.openxmlformats.org/officeDocument/2006/relationships/image" Target="../media/image22.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29.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0.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1.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15.vml"/><Relationship Id="rId4" Type="http://schemas.openxmlformats.org/officeDocument/2006/relationships/image" Target="../media/image32.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2.xml"/><Relationship Id="rId4" Type="http://schemas.openxmlformats.org/officeDocument/2006/relationships/image" Target="../media/image35.wmf"/></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39.wmf"/><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image" Target="../media/image38.wmf"/><Relationship Id="rId5" Type="http://schemas.openxmlformats.org/officeDocument/2006/relationships/oleObject" Target="../embeddings/oleObject22.bin"/><Relationship Id="rId4" Type="http://schemas.openxmlformats.org/officeDocument/2006/relationships/image" Target="../media/image37.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Layout" Target="../slideLayouts/slideLayout2.xml"/><Relationship Id="rId4" Type="http://schemas.openxmlformats.org/officeDocument/2006/relationships/image" Target="../media/image42.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45.wmf"/><Relationship Id="rId4" Type="http://schemas.openxmlformats.org/officeDocument/2006/relationships/oleObject" Target="../embeddings/oleObject23.bin"/></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45.wmf"/><Relationship Id="rId4" Type="http://schemas.openxmlformats.org/officeDocument/2006/relationships/oleObject" Target="../embeddings/oleObject24.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48.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50.wmf"/><Relationship Id="rId5" Type="http://schemas.openxmlformats.org/officeDocument/2006/relationships/oleObject" Target="../embeddings/oleObject27.bin"/><Relationship Id="rId4" Type="http://schemas.openxmlformats.org/officeDocument/2006/relationships/image" Target="../media/image49.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image" Target="../media/image50.wmf"/><Relationship Id="rId5" Type="http://schemas.openxmlformats.org/officeDocument/2006/relationships/oleObject" Target="../embeddings/oleObject29.bin"/><Relationship Id="rId4" Type="http://schemas.openxmlformats.org/officeDocument/2006/relationships/image" Target="../media/image51.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image" Target="../media/image52.wmf"/><Relationship Id="rId5" Type="http://schemas.openxmlformats.org/officeDocument/2006/relationships/oleObject" Target="../embeddings/oleObject31.bin"/><Relationship Id="rId4" Type="http://schemas.openxmlformats.org/officeDocument/2006/relationships/image" Target="../media/image51.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54.wmf"/><Relationship Id="rId5" Type="http://schemas.openxmlformats.org/officeDocument/2006/relationships/oleObject" Target="../embeddings/oleObject33.bin"/><Relationship Id="rId4" Type="http://schemas.openxmlformats.org/officeDocument/2006/relationships/image" Target="../media/image53.wmf"/></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notesSlide" Target="../notesSlides/notesSlide4.xml"/><Relationship Id="rId7" Type="http://schemas.openxmlformats.org/officeDocument/2006/relationships/oleObject" Target="../embeddings/oleObject35.bin"/><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image" Target="../media/image55.wmf"/><Relationship Id="rId5" Type="http://schemas.openxmlformats.org/officeDocument/2006/relationships/oleObject" Target="../embeddings/oleObject34.bin"/><Relationship Id="rId4" Type="http://schemas.openxmlformats.org/officeDocument/2006/relationships/image" Target="../media/image57.wmf"/><Relationship Id="rId9" Type="http://schemas.openxmlformats.org/officeDocument/2006/relationships/oleObject" Target="../embeddings/oleObject36.bin"/></Relationships>
</file>

<file path=ppt/slides/_rels/slide7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image" Target="../media/image64.png"/><Relationship Id="rId5" Type="http://schemas.openxmlformats.org/officeDocument/2006/relationships/oleObject" Target="../embeddings/oleObject38.bin"/><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6.xml"/><Relationship Id="rId1" Type="http://schemas.openxmlformats.org/officeDocument/2006/relationships/vmlDrawing" Target="../drawings/vmlDrawing26.v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6.xml"/><Relationship Id="rId1" Type="http://schemas.openxmlformats.org/officeDocument/2006/relationships/vmlDrawing" Target="../drawings/vmlDrawing27.v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6.xml"/><Relationship Id="rId1" Type="http://schemas.openxmlformats.org/officeDocument/2006/relationships/vmlDrawing" Target="../drawings/vmlDrawing29.vml"/><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jpeg"/><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685800" y="1781175"/>
            <a:ext cx="7772400" cy="1143000"/>
          </a:xfrm>
        </p:spPr>
        <p:txBody>
          <a:bodyPr>
            <a:normAutofit fontScale="90000"/>
          </a:bodyPr>
          <a:lstStyle/>
          <a:p>
            <a:pPr eaLnBrk="1" hangingPunct="1">
              <a:defRPr/>
            </a:pPr>
            <a:r>
              <a:rPr lang="en-GB" sz="4300" dirty="0" smtClean="0">
                <a:cs typeface="Arial" charset="0"/>
              </a:rPr>
              <a:t>Pathogens and hosts, epidemiology</a:t>
            </a:r>
            <a:br>
              <a:rPr lang="en-GB" sz="4300" dirty="0" smtClean="0">
                <a:cs typeface="Arial" charset="0"/>
              </a:rPr>
            </a:br>
            <a:endParaRPr lang="en-GB" sz="4300" dirty="0" smtClean="0"/>
          </a:p>
        </p:txBody>
      </p:sp>
      <p:sp>
        <p:nvSpPr>
          <p:cNvPr id="3075" name="Text Box 3"/>
          <p:cNvSpPr txBox="1">
            <a:spLocks noChangeArrowheads="1"/>
          </p:cNvSpPr>
          <p:nvPr/>
        </p:nvSpPr>
        <p:spPr bwMode="auto">
          <a:xfrm>
            <a:off x="1524000" y="3781425"/>
            <a:ext cx="6248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dirty="0">
                <a:cs typeface="Calibri" panose="020F0502020204030204" pitchFamily="34" charset="0"/>
              </a:rPr>
              <a:t>Vincent Jansen</a:t>
            </a:r>
          </a:p>
          <a:p>
            <a:pPr algn="ctr" eaLnBrk="1" hangingPunct="1">
              <a:spcBef>
                <a:spcPct val="50000"/>
              </a:spcBef>
              <a:buFontTx/>
              <a:buNone/>
            </a:pPr>
            <a:r>
              <a:rPr lang="en-GB" altLang="en-US" sz="2400" dirty="0">
                <a:cs typeface="Calibri" panose="020F0502020204030204" pitchFamily="34" charset="0"/>
              </a:rPr>
              <a:t>vincent.jansen@rhul.ac.uk</a:t>
            </a:r>
          </a:p>
        </p:txBody>
      </p:sp>
      <p:pic>
        <p:nvPicPr>
          <p:cNvPr id="3076" name="Picture 6"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488" y="188913"/>
            <a:ext cx="20161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a:lstStyle/>
          <a:p>
            <a:pPr eaLnBrk="1" hangingPunct="1"/>
            <a:r>
              <a:rPr lang="en-GB" altLang="en-US" smtClean="0"/>
              <a:t>Transmission process</a:t>
            </a:r>
            <a:endParaRPr lang="en-US" altLang="en-US" smtClean="0"/>
          </a:p>
        </p:txBody>
      </p:sp>
      <p:sp>
        <p:nvSpPr>
          <p:cNvPr id="13315" name="Rectangle 3"/>
          <p:cNvSpPr>
            <a:spLocks noGrp="1"/>
          </p:cNvSpPr>
          <p:nvPr>
            <p:ph type="body" idx="1"/>
          </p:nvPr>
        </p:nvSpPr>
        <p:spPr/>
        <p:txBody>
          <a:bodyPr/>
          <a:lstStyle/>
          <a:p>
            <a:pPr eaLnBrk="1" hangingPunct="1"/>
            <a:r>
              <a:rPr lang="en-GB" altLang="en-US" smtClean="0"/>
              <a:t>Susceptible host can become infected</a:t>
            </a:r>
          </a:p>
          <a:p>
            <a:pPr eaLnBrk="1" hangingPunct="1"/>
            <a:r>
              <a:rPr lang="en-GB" altLang="en-US" smtClean="0"/>
              <a:t>This turns them into infecteds</a:t>
            </a:r>
          </a:p>
          <a:p>
            <a:pPr eaLnBrk="1" hangingPunct="1"/>
            <a:r>
              <a:rPr lang="en-GB" altLang="en-US" smtClean="0"/>
              <a:t>The rate with which susceptibles encounter infected is given by </a:t>
            </a:r>
            <a:r>
              <a:rPr lang="en-GB" altLang="en-US" i="1" smtClean="0">
                <a:latin typeface="Symbol" panose="05050102010706020507" pitchFamily="18" charset="2"/>
              </a:rPr>
              <a:t>b</a:t>
            </a:r>
            <a:r>
              <a:rPr lang="en-GB" altLang="en-US" i="1" smtClean="0"/>
              <a:t>SI, </a:t>
            </a:r>
            <a:r>
              <a:rPr lang="en-GB" altLang="en-US" smtClean="0"/>
              <a:t>where </a:t>
            </a:r>
            <a:r>
              <a:rPr lang="en-GB" altLang="en-US" i="1" smtClean="0">
                <a:latin typeface="Symbol" panose="05050102010706020507" pitchFamily="18" charset="2"/>
              </a:rPr>
              <a:t>b</a:t>
            </a:r>
            <a:r>
              <a:rPr lang="en-GB" altLang="en-US" smtClean="0"/>
              <a:t> is the transmission parameter </a:t>
            </a:r>
            <a:endParaRPr lang="en-US" altLang="en-US"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4338"/>
            <a:ext cx="8229600" cy="1143000"/>
          </a:xfrm>
        </p:spPr>
        <p:txBody>
          <a:bodyPr rtlCol="0">
            <a:normAutofit fontScale="90000"/>
          </a:bodyPr>
          <a:lstStyle/>
          <a:p>
            <a:pPr eaLnBrk="1" fontAlgn="auto" hangingPunct="1">
              <a:spcAft>
                <a:spcPts val="0"/>
              </a:spcAft>
              <a:defRPr/>
            </a:pPr>
            <a:r>
              <a:rPr lang="en-GB" sz="3600" dirty="0" smtClean="0">
                <a:cs typeface="Calibri Light" panose="020F0302020204030204" pitchFamily="34" charset="0"/>
              </a:rPr>
              <a:t>What causes the, over 1500, microcephaly cases in Brazil? Is it </a:t>
            </a:r>
            <a:r>
              <a:rPr lang="en-GB" sz="3600" dirty="0" err="1" smtClean="0">
                <a:cs typeface="Calibri Light" panose="020F0302020204030204" pitchFamily="34" charset="0"/>
              </a:rPr>
              <a:t>Zika</a:t>
            </a:r>
            <a:r>
              <a:rPr lang="en-GB" sz="3600" dirty="0" smtClean="0">
                <a:cs typeface="Calibri Light" panose="020F0302020204030204" pitchFamily="34" charset="0"/>
              </a:rPr>
              <a:t>? Why don’t we see it in other countries?</a:t>
            </a:r>
            <a:br>
              <a:rPr lang="en-GB" sz="3600" dirty="0" smtClean="0">
                <a:cs typeface="Calibri Light" panose="020F0302020204030204" pitchFamily="34" charset="0"/>
              </a:rPr>
            </a:br>
            <a:endParaRPr lang="en-GB" dirty="0" smtClean="0"/>
          </a:p>
        </p:txBody>
      </p:sp>
      <p:sp>
        <p:nvSpPr>
          <p:cNvPr id="111619" name="Content Placeholder 2"/>
          <p:cNvSpPr>
            <a:spLocks noGrp="1"/>
          </p:cNvSpPr>
          <p:nvPr>
            <p:ph idx="1"/>
          </p:nvPr>
        </p:nvSpPr>
        <p:spPr/>
        <p:txBody>
          <a:bodyPr/>
          <a:lstStyle/>
          <a:p>
            <a:pPr eaLnBrk="1" hangingPunct="1"/>
            <a:r>
              <a:rPr lang="en-GB" altLang="en-US" sz="2800" smtClean="0">
                <a:latin typeface="Calibri Light" panose="020F0302020204030204" pitchFamily="34" charset="0"/>
                <a:cs typeface="Calibri Light" panose="020F0302020204030204" pitchFamily="34" charset="0"/>
              </a:rPr>
              <a:t>There is a lot we don’t know</a:t>
            </a:r>
          </a:p>
          <a:p>
            <a:pPr eaLnBrk="1" hangingPunct="1"/>
            <a:r>
              <a:rPr lang="en-GB" altLang="en-US" sz="2800" smtClean="0">
                <a:latin typeface="Calibri Light" panose="020F0302020204030204" pitchFamily="34" charset="0"/>
                <a:cs typeface="Calibri Light" panose="020F0302020204030204" pitchFamily="34" charset="0"/>
              </a:rPr>
              <a:t>We don’t know what the baseline of microcephaly is in Brazil, and we don’t know for sure that these are caused by Zika. </a:t>
            </a:r>
          </a:p>
          <a:p>
            <a:pPr eaLnBrk="1" hangingPunct="1"/>
            <a:r>
              <a:rPr lang="en-GB" altLang="en-US" sz="2800" smtClean="0">
                <a:latin typeface="Calibri Light" panose="020F0302020204030204" pitchFamily="34" charset="0"/>
                <a:cs typeface="Calibri Light" panose="020F0302020204030204" pitchFamily="34" charset="0"/>
              </a:rPr>
              <a:t>We do know that there is an association between Zika and microcephaly: a small sample showed that in a group of pregnant women with Zika, 29% had fetal abnormalities</a:t>
            </a:r>
          </a:p>
          <a:p>
            <a:pPr eaLnBrk="1" hangingPunct="1"/>
            <a:r>
              <a:rPr lang="en-GB" altLang="en-US" sz="2800" smtClean="0">
                <a:latin typeface="Calibri Light" panose="020F0302020204030204" pitchFamily="34" charset="0"/>
                <a:cs typeface="Calibri Light" panose="020F0302020204030204" pitchFamily="34" charset="0"/>
              </a:rPr>
              <a:t>The lower numbers in other countries appear partially caused by underreporting</a:t>
            </a:r>
            <a:r>
              <a:rPr lang="en-GB" altLang="en-US" sz="2800" baseline="30000" smtClean="0">
                <a:latin typeface="Calibri Light" panose="020F0302020204030204" pitchFamily="34" charset="0"/>
                <a:cs typeface="Calibri Light" panose="020F0302020204030204" pitchFamily="34" charset="0"/>
              </a:rPr>
              <a:t>*</a:t>
            </a:r>
            <a:r>
              <a:rPr lang="en-GB" altLang="en-US" sz="2800" smtClean="0">
                <a:latin typeface="Calibri Light" panose="020F0302020204030204" pitchFamily="34" charset="0"/>
                <a:cs typeface="Calibri Light" panose="020F0302020204030204" pitchFamily="34" charset="0"/>
              </a:rPr>
              <a:t>.</a:t>
            </a:r>
          </a:p>
        </p:txBody>
      </p:sp>
      <p:sp>
        <p:nvSpPr>
          <p:cNvPr id="111620" name="TextBox 2"/>
          <p:cNvSpPr txBox="1">
            <a:spLocks noChangeArrowheads="1"/>
          </p:cNvSpPr>
          <p:nvPr/>
        </p:nvSpPr>
        <p:spPr bwMode="auto">
          <a:xfrm>
            <a:off x="5508625" y="6330950"/>
            <a:ext cx="5184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600">
                <a:latin typeface="Times New Roman" panose="02020603050405020304" pitchFamily="18" charset="0"/>
              </a:rPr>
              <a:t>* DOI: 10.1126/science.aal0498</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GB" sz="3600" dirty="0" smtClean="0">
                <a:cs typeface="Calibri Light" panose="020F0302020204030204" pitchFamily="34" charset="0"/>
              </a:rPr>
              <a:t>Could there be an association with Dengue?</a:t>
            </a:r>
            <a:br>
              <a:rPr lang="en-GB" sz="3600" dirty="0" smtClean="0">
                <a:cs typeface="Calibri Light" panose="020F0302020204030204" pitchFamily="34" charset="0"/>
              </a:rPr>
            </a:br>
            <a:endParaRPr lang="en-GB" dirty="0" smtClean="0"/>
          </a:p>
        </p:txBody>
      </p:sp>
      <p:sp>
        <p:nvSpPr>
          <p:cNvPr id="112643" name="Content Placeholder 2"/>
          <p:cNvSpPr>
            <a:spLocks noGrp="1"/>
          </p:cNvSpPr>
          <p:nvPr>
            <p:ph idx="1"/>
          </p:nvPr>
        </p:nvSpPr>
        <p:spPr/>
        <p:txBody>
          <a:bodyPr/>
          <a:lstStyle/>
          <a:p>
            <a:pPr eaLnBrk="1" hangingPunct="1"/>
            <a:r>
              <a:rPr lang="en-GB" altLang="en-US" sz="2800" smtClean="0">
                <a:latin typeface="Calibri Light" panose="020F0302020204030204" pitchFamily="34" charset="0"/>
                <a:cs typeface="Calibri Light" panose="020F0302020204030204" pitchFamily="34" charset="0"/>
              </a:rPr>
              <a:t>Dengue fever is caused by a similar flavivirus, and causes similar symptoms</a:t>
            </a:r>
          </a:p>
          <a:p>
            <a:pPr eaLnBrk="1" hangingPunct="1"/>
            <a:r>
              <a:rPr lang="en-GB" altLang="en-US" sz="2800" smtClean="0">
                <a:latin typeface="Calibri Light" panose="020F0302020204030204" pitchFamily="34" charset="0"/>
                <a:cs typeface="Calibri Light" panose="020F0302020204030204" pitchFamily="34" charset="0"/>
              </a:rPr>
              <a:t>After the first infection lifelong immunity develops against the type of Dengue that caused the infection</a:t>
            </a:r>
          </a:p>
          <a:p>
            <a:pPr eaLnBrk="1" hangingPunct="1"/>
            <a:r>
              <a:rPr lang="en-GB" altLang="en-US" sz="2800" smtClean="0">
                <a:latin typeface="Calibri Light" panose="020F0302020204030204" pitchFamily="34" charset="0"/>
                <a:cs typeface="Calibri Light" panose="020F0302020204030204" pitchFamily="34" charset="0"/>
              </a:rPr>
              <a:t>……… but there are 5 serotypes, and if you get infected by a different type the virus is enhanced by the immunity against the previous infection (Antibody-Dependent Enhancement) and the disease can be much more severe.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GB" sz="3600" dirty="0" smtClean="0">
                <a:cs typeface="Calibri Light" panose="020F0302020204030204" pitchFamily="34" charset="0"/>
              </a:rPr>
              <a:t>Could there be an association with Dengue?</a:t>
            </a:r>
            <a:br>
              <a:rPr lang="en-GB" sz="3600" dirty="0" smtClean="0">
                <a:cs typeface="Calibri Light" panose="020F0302020204030204" pitchFamily="34" charset="0"/>
              </a:rPr>
            </a:br>
            <a:endParaRPr lang="en-GB" dirty="0" smtClean="0"/>
          </a:p>
        </p:txBody>
      </p:sp>
      <p:sp>
        <p:nvSpPr>
          <p:cNvPr id="113667" name="Content Placeholder 2"/>
          <p:cNvSpPr>
            <a:spLocks noGrp="1"/>
          </p:cNvSpPr>
          <p:nvPr>
            <p:ph idx="1"/>
          </p:nvPr>
        </p:nvSpPr>
        <p:spPr/>
        <p:txBody>
          <a:bodyPr/>
          <a:lstStyle/>
          <a:p>
            <a:pPr eaLnBrk="1" hangingPunct="1"/>
            <a:r>
              <a:rPr lang="en-GB" altLang="en-US" sz="2800" smtClean="0">
                <a:latin typeface="Calibri Light" panose="020F0302020204030204" pitchFamily="34" charset="0"/>
                <a:cs typeface="Calibri Light" panose="020F0302020204030204" pitchFamily="34" charset="0"/>
              </a:rPr>
              <a:t>Recently several papers* reported antibody dependent enhancement between Dengue and Zika</a:t>
            </a:r>
          </a:p>
          <a:p>
            <a:pPr eaLnBrk="1" hangingPunct="1"/>
            <a:r>
              <a:rPr lang="en-GB" altLang="en-US" sz="2800" smtClean="0">
                <a:latin typeface="Calibri Light" panose="020F0302020204030204" pitchFamily="34" charset="0"/>
                <a:cs typeface="Calibri Light" panose="020F0302020204030204" pitchFamily="34" charset="0"/>
              </a:rPr>
              <a:t>Previous exposure to Dengue could then enhance the effect of Zika, causing it to replicate faster and increase the risk of complications </a:t>
            </a:r>
          </a:p>
          <a:p>
            <a:pPr eaLnBrk="1" hangingPunct="1"/>
            <a:endParaRPr lang="en-GB" altLang="en-US" sz="2800" smtClean="0">
              <a:latin typeface="Calibri Light" panose="020F0302020204030204" pitchFamily="34" charset="0"/>
              <a:cs typeface="Calibri Light" panose="020F0302020204030204" pitchFamily="34" charset="0"/>
            </a:endParaRPr>
          </a:p>
        </p:txBody>
      </p:sp>
      <p:sp>
        <p:nvSpPr>
          <p:cNvPr id="4" name="TextBox 3"/>
          <p:cNvSpPr txBox="1"/>
          <p:nvPr/>
        </p:nvSpPr>
        <p:spPr>
          <a:xfrm>
            <a:off x="468313" y="6022975"/>
            <a:ext cx="6048375" cy="646113"/>
          </a:xfrm>
          <a:prstGeom prst="rect">
            <a:avLst/>
          </a:prstGeom>
          <a:noFill/>
        </p:spPr>
        <p:txBody>
          <a:bodyPr>
            <a:spAutoFit/>
          </a:bodyPr>
          <a:lstStyle/>
          <a:p>
            <a:pPr eaLnBrk="1" hangingPunct="1">
              <a:defRPr/>
            </a:pPr>
            <a:r>
              <a:rPr lang="en-GB" sz="1800" dirty="0">
                <a:latin typeface="+mj-lt"/>
              </a:rPr>
              <a:t>* e.g.: </a:t>
            </a:r>
            <a:r>
              <a:rPr lang="en-GB" sz="1800" dirty="0" err="1">
                <a:latin typeface="+mj-lt"/>
              </a:rPr>
              <a:t>Dejnirattisai</a:t>
            </a:r>
            <a:r>
              <a:rPr lang="en-GB" sz="1800" dirty="0">
                <a:latin typeface="+mj-lt"/>
              </a:rPr>
              <a:t> et al. (2016) Nature Immunology, doi:10.1038/ni.3515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pPr eaLnBrk="1" hangingPunct="1"/>
            <a:r>
              <a:rPr lang="en-GB" altLang="en-US" smtClean="0"/>
              <a:t>Global distribution of dengue</a:t>
            </a:r>
          </a:p>
        </p:txBody>
      </p:sp>
      <p:sp>
        <p:nvSpPr>
          <p:cNvPr id="114691" name="Content Placeholder 2"/>
          <p:cNvSpPr>
            <a:spLocks noGrp="1"/>
          </p:cNvSpPr>
          <p:nvPr>
            <p:ph idx="1"/>
          </p:nvPr>
        </p:nvSpPr>
        <p:spPr/>
        <p:txBody>
          <a:bodyPr/>
          <a:lstStyle/>
          <a:p>
            <a:pPr eaLnBrk="1" hangingPunct="1"/>
            <a:endParaRPr lang="en-US" altLang="en-US" smtClean="0"/>
          </a:p>
        </p:txBody>
      </p:sp>
      <p:pic>
        <p:nvPicPr>
          <p:cNvPr id="114692" name="Picture 2" descr="Image result for global burden of deng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3238"/>
            <a:ext cx="913288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GB" altLang="en-US" smtClean="0"/>
              <a:t>Can Zika be controlled?</a:t>
            </a:r>
          </a:p>
        </p:txBody>
      </p:sp>
      <p:sp>
        <p:nvSpPr>
          <p:cNvPr id="115715" name="AutoShape 2" descr="data:image/jpeg;base64,/9j/4AAQSkZJRgABAQAAAQABAAD/2wCEAAkGBxQTEhUUExQWFRUXGBgYFxgXGBcYHBcYFxQXFxoYGhoYHCggGBolHBcYITEhJSkrLi4uFx8zODMsNygtLiwBCgoKDg0OGhAQGiwkHCQsLCwsLCwsLCwsLCwsLCwsLCwsLCwsLCwsLCwsLCwsLCwsLCwsLCwsLCwsLCwsLCwsLP/AABEIAKgBLAMBEQACEQEDEQH/xAAbAAACAwEBAQAAAAAAAAAAAAACAwEEBQYAB//EAEAQAAEEAQIEAwQHBwIFBQAAAAEAAgMRIQQxBRJBUWFxgRMikaEGFDJCUrHwIzNicsHR8UPhFSRUkrJTY4Ki0v/EABsBAAMBAQEBAQAAAAAAAAAAAAABAgMEBQYH/8QANREAAgEDAwIEBAUEAQUAAAAAAAECAwQREiExBUETIlGRMlJhgQYUQnGhFSMzscEkYtHh8P/aAAwDAQACEQMRAD8AwNCBv5AIZ89UbTN/h2ivAGFzVZ47mKTmy/JOyNwjYwySkXyj7viTsF5VSvJ8PY+n6f0NSp+LXemIT+KSNbcmnDmjcxvD+UeIF15rBVJN7S9z049Isq3lpz3E/wDGTLjSxCwLdI/DGeZKp1JR+OXsax6JaWy11mL9hZ9/UzPP4oY/cHgCN1m5zfCX3ZK6la0/LSpZj64Hs087G87HjVRdRXvgeXdKNwk8PZmrp2F9HhRYL4mTML4un2mnBafFerb3e+JHynU+i1LV6lujneI6LfyXo5PJpVGtmc+5lHxGAqyd+coGR2MmyOqAivQqnUnYdPmng2VPuWY5sdlLM5R3HwyAfasqWZyRYY0C968UGbbAEPu+6fPqgerD3EuAaas53Pggvdoa1hBusd/NBGUw96vY7IFwG+PGEEp5ZRc33sdEzfK07jDHn+iROdsHoxvYRkbY1rggzaBe5CGkxJATL3HR0QkyHlMTKG+qaLWTxb6oDO5V56JTNcZPcl7IDOAmQkHojInNMZJHVXXmkRGWRrDTt8djlBLCeWkdvJISymRJBYsJ5BS3K4jAwbTya5b4LkPLQ/shmMtWTY4XFt49029jnqy3OvB9hpy6re4hrB3cdl5F7Pse30GyVapqlwih7IRscwN53H9468vkP3f5Bv40vN3bTPoKlSN1PM3ilHt6jOERhrzY5eUftHh4sBv4m1Vk4o5Sq5axnLZNw6Tj4qThjh8Z+hW1XExI8tbGBCMtj+y1zjs6Stx1ryVwouEefN6nNBK6Xi3MsR7R7v6lfU6KWUtMb2vN4bG4tcwdwMfJVCcF8a+5rG6nSb8NrHytYLkBlZUpdRaeVz6p4JGGyNwHjpe6zloflMFou81IR0TXb1LspAP1hoAI5RMG/Ze1+zgO97rKDlB6H9jstbj83SdGrzgq8c0oAJG2/wAV79rW1R3Pibyh4NZo4vVRZIC7Uy4S2KOoacdeuUzaLQL9HkOB8MoyUqnY9Fpsk+V+aBOohluFl1HyCRO3CGC7G1V0SJ2JDqNDrn0QJpNZA1TDjOUyoPsNZJYyRXZIlpJhRt7/AOAglsN7O10kJMSAB3ymVyERjG6Qv3CY1MGxLz80FoGZtDohBF7iGP6qjTBPtaPmkLTlEde4QHYYxl7bIJbwKdps/wBkZLVTYfBARdoyRKSYTGFDJyTMLrGM2kEdhc0Yv0+BQmVFiIWk3nCbLk0jQZZHLtSkwfOQY4wTRyFQNvGwTomX9qkAnI6nhEYNeiHwcdTk39c65427iKN0tfxVTfmV8/ey3Z9t05eB0+U+72KT4pHyFrKjY04ds5xBpzubqcE/q1zZUI5fJvSjRjTgobvPqVJmsiH1fLrcZJXjPM4k8oJIogdfFVDVJ6/Y67uVGtHxKskox7AaPSGIe0kojw5XU4nsXb9cggK6ktXlR5TqxqTc6bSzsu7x9A/rDTJzhocOpaBzeZwGud5V5qVF6cF3NGjUitUpZXd/+Bmvic8FzHe64Ac2SHcpwHNcfdcNs1t1Sp4T3W5lGvVof26kcx7SQiZ/sdM8PI5pywNA/CHW4+HZG06i09j1bC3c68qiWFjudBxTTc0TXD8I/JddnU3aPlus0WqjkcLxOAh2F68WeRTexnTmm1VrRGy5AI69awmNciRIQR80y9KY3l5tgkRlR5BMBvO4QPUjzIDdm/BAOSxsDMD1FBCHHBGnj5UDm8jiQfBSRjAwE5QS8Hgyz3QGQH226ymOOJEwSWkE1gZI3qhEpiD73kmXwxMumbW+U8lqbFTQ0hFxlkGHZASLEbqQZy3LQZYuq8UjHOGV5JKNH4pmiWUeDbNg+B8EA3gJ8JG2wSEpJlWckmiEI2jjGxMT628s/mhoTWVuMfOAjBKiwIHb/kqKkSyJ2c9UZByR2f0ektw6ZUy4ZwTXmRt8Sdyzz0L/AGDPh7QWvnK+81+59rNY6WjLlhZRazmMry2m4w15PMAfHlIJ7KdUn8XAqNoqFWNWEc54+mxDpg1/N9prrw0AWbNlvNtsc+CaTlE6JWtHx9EY7rzSfKKftnvr9i03yjmDXAnHXNXg5rotNKgt5GSpUZ1HOjTf75x7I0udrXOa8l9WA/qD2J6hYuMmlJHLOqp05U6jyl7oY7RU8ujIwAHXygjH3hf2T4qXPbEjWDmqcUk9Pdt7MHiMLZ5XMGT7PlaQMDkbzA/9wq+xKUH4cd/U77K801nFPK7G39HNUJtO0HcCiOxCNTpzz6mfVbTVJ/UxPpBwotJNY6L2KFfKPi61F0pHOO0RXapmesA6S1epC1i/+HHOEnMfilqDh5xhJ1EZyqZGu4eSbpGtC1PAmXQm8K9Q1UE6jTeCMlQnuUhGe1dUG2oDc43QPIZBG/8AlIWUF7L3bSFqwyeXocphn0EPGcYTLX1JjfWKSE4i383TAKC1jueF13TEyJG3hME8A+zpA9WSWboExrpeiRGnuBI27B2TKQbWkC9/1ujIm8hRPNG+uyRMl6FeVnNsdt0ZNU9PIp4I/JMpbieYEm/8lUXhpBsjLjV1SZLeEWhCR2/NIz1HT8CHK4G6pJLLOKtI6Ti8Z5mzgFzHRmOTl3aD96utL5+6pOM3++x9r0yrTu7J0G8MztNqtPCxzvaC3AggcznG7+yHUGE31tck9dR4welQt7yWiE0sIf8AVWzNZI1zHNaLcyxzfaJPu16dFCqOGYtb+pjVtq0LnKbS7h/WAy8ReyyDGC4Oce5wW7dDjKlRctlnJtUnQ+KUsNexn6mAkkxhrAMgG7o9BR5XD0XTTkltJnn3c6EoNLZv9WOSz7PmbIZQWtaA+TlunYpoAOxObPXCzm8SSjydFtHxacKcZJ/uuAeFfSDnaWQsbG9t3jmJbf2h+IjqPglUt8PM3lF39hUtYqdLjue0jzHIZYBzA5kjG7e7mD7zD8tk5LbTL7M3truF1TVOptI6PTa+LUs3F9juFEJzpM4b3pedsFWX6PjocLthfep89U6RJPygN+jw6lW7/wBCI9IqPkM6HTx5c4fFZO7nLg76XQpS5E/WtOD7jC8/wtJWbrVPU9CPQIL4thcvFa20chHkPyTVSXzHQui2uN5Irv4zAP3sMkXiW4W8biquJZMan4bpT+Bpj/qEE7bieCuiF81tNHh3XQa1HdGFxHg5Zgi13QrRlweNKM6bxIxtTpK8PWlsmVGeSsZDtikzTShzLIFClJLwmC4V0/3THkrSdymWvoWImWeyREnhHpGWEYEnhlaRx7/5QarAUdDcpikJm33tMqPB7lpAcgZonqED7gXRN9R1QPG2xaimsUEmZuG5ELnbnYJBJJcC5Bmw6vnaCo7LcUYz1TyUpIqviIN1g9lecmqkmWIXE3QQZySPRvf+v8qsDcUdFBq+U0FkmcUqeVk6Ph3HC0b2FnVoxqck0q1ShLMWacer08n2o235BebU6fJfCz3bf8QVo7SZ6ThOlflpLD0LcUuSVtVietS/ES/XuinqeC6gX7KYStOeWT3vz29FGMPzLB6H5uxu46akeTL1s2ti5HVyMjwGjYjxvJCSVKWV3PQtbW0VPw4br6l9+oErQR+6maW75abFA/yu+RWSjp27o8CeqwvU3w2YMXCXlxDSWSxnyOOoXQ60cb8M+udaLis7xZqaTiOQHkQygnJFNcTubH2HHvsVjKG226Pn7zpLz4lD2Ls8IJ5pGBpO0sZ5CfOgWO87Cjb9L9zipdSuaHlrLP7gc727aggfxNB+bXlNRz+k6l1i2l8UDxkLquaV+NmNAvyt1/JLDXZEPrNFPFOmM+rho5vZNaD9+Z9nzpwA+AKWcvDfsQ7y9uNqccIMcVjAw976H2YmED4mm/JT4bfb3NF0u5m81Z4+5WMw/wCmmrvzNvzrl3WmmXzI0fR6be9QYziUYJDjLFYqpW8zR6iwPUKXCX0f7Ey6XXh5qU/5FanQs91zQIy66lhNtJ3yBg+lHwVwm91z9GQup1reShcRyizpNc6xFqaJd9iRuWvHn38FcZuPmiVedPt7yn4lEocZ4dROMd17NtX8SJ8JcUXQm4s5x7accdF1jT2JdigEAgmtsWP1SCW0hE8NmjkoyXGWwIaRsmPOSQ6sHzQLBXmkafA9B3TNIpomAWgUnhg/VaymGvJBiv0QGcCawQe9oL+ouY5yCguJ7Tijn4ICe5ee+h4JGCWWUtO3mOxCDWeyL3OLrogx3AcWbXZQNZ5EuYPS0y8vuSGNCrIss0K6qDLIMcrgUFNJlmPXOGOqeTN00WYuKkD0yk0mT4foaGk4y4nev7LKVGMuR6pQezN/RcWEnuSZB8l51xYLGY8np2XVqlKayzK1GlGnk5HfuJMtduGPOx/uvPmpd+UfZ1I0+pW+V8SHamFxIeP30Qz/AO4wfmaz4hY5X2f8HJ0u7ks21blcGpDpoNXGHFovr3B7LLVUpSxk76lWpby52Et+jzo8QzOYO12PgVfiZ5RMr2lNf3Ipk/8ACZ+roneLo23+SeUuDnasXvoGt4VL1m5B2jAZ+QU5+g417SkvLBEN4PA03I7mP8Rv81rGFRrZGVTrUI7JpFocR00ewC2jazlyeXW6znuIm+k8IcBS1/Is5f6rIsQauCbBA9VnK2lHg6qHV9+TK4nws6e5YRbD+8jP2XDr5HxWHxbPk+gp1ad7DRU+wj6nHJGGsNsk96N2LY/p+XKfRS5yTz3R5Vu6nT7twlvFsc2X2ul5nfbbbX+bcLstJaKuOzOX8QWkU9cf3OX1EOcZ817yPlYy9TOlabob7pmqaBa4jCBtJhB/c+qRIAl6IK0kePgmgFV1oDxTKyFBvjKYpcFh8lgXumZpFZkm9lI0aAmob+iCo5Yhz7zW6ZSQbWWQdggTfYsyj3TypYMo87leAFox5538kjSbyE5/YUQgSQEERLiUypSwsECOgcndAasnmtHUWqE2aLm3soMuOQg2+9oJzuKIpIrORTn90FJDYnkZGyBNI0dLrawd03uYyp+h0/D9SyeMxSZB28CvMu7ZvzR5PX6T1GVrUw+D0Yc0iCTEjcwv/G0dL/EvGksb9u59RfWyuIK4o8ki4H+2aCGnErfwn8QHa7STU1pf2N7a4V1S0T+JGvxDUe6HA4O1LWjTTPnb+UqbwYMnGXN3dsvSjaxaPHdxV9SrLxxzvvFbwtILsZTrVHyylLqybz/VdCppGOG9ypLM430tUol7Ge7mznr+sJ4NVJGpwfUFpFlTKCZjU24PoWgk9pHR7UvGvaOnzI97pN284Oa0kZZHMwY9nMCK7PFV8aPouN7zX1R7vW05QhVjyWuHn9pqmjY0/wD7m2tqe2lk9S/uWcZfQwdY0Amt82vo4bpHwXfBiuduR2VG2NiHEYPVIDxZeyMBnAYgrplPAnIEw90YGpCJGVi0y08jGVXu7poh87iJZDecoLihRNHa7SL5HOHN6IJT0gYrH67poe+RJFbnPRUUtw4Ty26z4+HkgmSzsF7QOBo97UNCw0Sxprv0SBtHq5diTaYs5FSAjIzkILi1we095PckqsjeFwXw5oOFBk1kHVPcBY28Eggl3Fu1B2SHoXYMNbWTaCN8jQBWEyf3Ac4+qZSwWNFrHNOCENZCUM7nVw61k7AyS8Za4btPdeXc2m7lE9bpnVp20tMt4lpnPs+MvdRaHtI5Xg498dCvIlSknsfR5tpzVeE8fQPWvDI2tuyAvQtaLe7Pm+rXcatTynKat3MXG/JexGODyVIpRsO95VBKR6SbtuUsgkebKpyJoFx3P6tAIdoR7179/BUKb2wd9wCTGey4b+P9tnV0yeKmDMnbjVHJuRgx4Ak7rxI/FFH1/WJtW0MD+GD/AJibt7Ng9QwK4/Cv3Lrr/oY59DD4iBzYK+hoPyo+CqfEYzm74z1XQUg9NoC9ApVMGtpeEO6pOcY8syblLhF7/g3qpVxTfDB0qq7FLV8O5bsLWLTM9TT3MjU6euloaN4TyZk7qOO6k6IrIpw5uqClsFMbxsgIiheEymODRtt2tCI3K0rTu7uqNIv0PRMJujjxQEmkTGCHfmkJvKLP1usD4eKMGejuObIDQ6+SkhpoS5p61nY5QUmWoIhWcIIbeSq4Fx9fipOjKRYZEQL3CDPUmytLNi6QaRiJZKdzgfmjA3FFmPUdP1aMGTgwi8+iYsIFzBW/VMaZa0muLfNJrJM6eTVh40RgOWE6EZPOCUpx2RX1fGObrlaRgooapSe7Kf1ix3VDccEGTCQsZFh1pFHhJZrokJrYce3VNEIfpcVg+NK0TPc7P6PPuly3u1Jmlj/nSENH7OSt3agt8vd5b+BK+e/V9j7TqzWmnFljhWdVqb6Y/If0TW0Edd3HFrFGDxyMg43XvW0/Kj4GpHzvJW0mgLyCutzSWWYtvhHSaHQMjaXvPK0dSvMub7Hlhyen0/pU7iWZLYB+te4c0LWsZ/6shoH+UbleZKq5PzPL+h9VCws7OP8AdxkXHr5wfdkhk8DzMJ8i4UjjlNB43Tar08FyHVsntjmmOUbtdg+ncLqo3c6ffKPN6j0KLi6lPdGHxXQFt4XtU60akco+RlTlSliRzWvhrO2VodFORQLq32QbYyDvnfPyQPgZIRSZMeRL4zg2mi8hBpIAOT+spCe26HxMHomZNsVy8tnzQVnIDaJxk/mgrdD44sb1/ZBm5DmEHe1JOPQZDICLJrwQDiHqPddXb5pDW6CdqA7HxTJ04ZTlibtvWf6pGqkzxiBAsWK+CA1NFU6fJonHzQWplhkuNkyHHc8AgQom7AQaIru5h1QappjGR2LSJcsFmOcN6V/VBlKDkQdRna0sB4eBsUpPgFImsDmgDKDN5DEgPp80ycDI5qzapA4HX/Rk7f1XPdrVSY7SWmuhlcrZRf2Jy4+Tm4+dL5t/Fj6H2nVP8dOYPDJQ3WzgnEjQ9h7gi8JS/wASfoerUSrWkZRLuq4QHm1vRvdCwfI3PTZSnlBR6WOBpc4igqndyqvSjosekPV5uTGn1BlIklHuH91F+LNBzh2vp1WeOy+7PYvLyFhDwqW83/BOt1zWuAe320oFCMfZZ/NXXwCUYtryvC9TG06TUuP71y/cTJrHtH7fTtbH3jtrmX/5eRTUVnMJZZ31ejWtWOmnyhmsbhoa4ukA54JPxNAssPexeOhCI+vbuedY1p2td21b4Wa45dRp2yVkjK6rSo6c9PY83rliottI4zjGno11Xvo+apPDOcnabTOyLWAzjFf5SFyE5lgpizgYxoAohBOW2LbXTyPdGB7kGTFgHsEBpJjN+7goB7bhOiDKPVMSk5DPbJE6QGgk0dkiuC5G+Pr+SDPEmWZYhlGDNSZRLS380GyeSrM6/Da0jWKwOjeANkzOSbZ6XJxskEdkLfH1GKTLTHRBBDAazfpRQVkSYQev+Ui1Jni88paBVIDG+WVng+O6DVMbDgWgmW49k59CVLM3EsMdYtIza3DjCZLYuP3XG9imW8NHVfR3V5GQlNaotHL8FRSZs6khk9uP7LUNDSTs14+yT6r5irFptrlM/QqSjeWelcozZ9KTyxySCOeK/ZvOA9t7X27eaM/qisp8nN02+/LN0a3AbeIaxnuuhc7+JosH1G6nw6UuHg9zw7WfmUkV388h5tSaDciGwST/ABVsPDdaKKSxD3OG86nQtouNHeXGxZa5xceQc076AxiFtbnoHVsOil8Y7f7OKxs1Ju6uF7mnpdJFpm/iecuccklCpVKvHBN91mKeMlr2jJ2uYc4SnRlSwzGw6lrnszlYmuY10eebTyBzf5HG/UX+a0ys5+ZHZ1yntC4ia/AD7OaaC/dvmZ/I8cw/OvRJS4kb30VXto1PoZnHtKQ83lfR289UEfnlWLhNo5rWsa1bMum2zLLr2JSOnA6F3dBEkelIsZ+BTEslF0vvX+sJm6jsSTzYQLGNxsILds7JEywxj2826RKeBYkrBGypIpxyMEoxWEMnT6lqM2FOCC1qpfCu6ZlGJT1Dqx6+KRrFFNzuf0Rg2WwTnGhQs9bSBJFj2WxQZN9hzXYyUEgRNAohA3uRKRdn9YQVHOCg+TNBB0KOxLpK9UsCwFG1xz80CbSLYhwbPXCMmbluHp2ijnrhSyZt5JYMnpSCWNEoI8QgjThipDjKZpEs8M1XKbB9EyKsMo7XSapksfs5Mgj9UvPu7TV548nb0vqs7WeM7CtRoZmNA5RqYx9mzUjB4O6+q8nTpl6M+vbsr+OW8Mzy4fh1bf4QAQPnXyVZf0Of+gr9NXYscP4e91lkZiB+1JIeZ5HXlGzUpzb2fsjSNlZ2Xnk9TLb9VHpmlseT1cdyV00LWVR5nweF1LrDqeWHBiv4hzGybXswpRisI+bk5SeWbf0f1QDhZGVxX1HVHJ2WFfw6iTC4nDy6s1/qxO9XNpw/JeLny/sz7yqvGsGvQqh/JPppDdFnsz5sND5EKlxJfcXTn4tlo7o0fpNpryvZ6fUTjg+J6pScKuTg+JMvzXpM5aTwZjI63SNmxT20gpPIpsuf1uqL07AvY5xQUmkN02n5qFH4JkSmkaA0JA2SZh4qbFTRkNrKkqMk2Zz2EqkzoQcTTjuECky8yQ/oJGGAzqQaB36f7pIWjAOojJGOm6YRklyIhB5qI8kM0lxsekFHYpAtx9FzQdvNIh7PAptkm0FvA1jqx3QTgEtvesIGngpOZlBunsSGZQGS0LIwK/qpMjxhJCQakmTEOVtDzKAl5mM9tvaCdJ6E4NoFLkH2ndMMDI2dR1QTn1NPQ68tq6+KpMxqUtXBv6Ljw70satCFTlCp1KtLhmg7jvav7Lk/p0MnX/VK6XJncQ42+t8eC2hZU49jnldVavxM53Wa7qQSupJLgmMGytBOS7OAnkuUcI3OGygOB7HosqyzFmEXiSZ03H3DkinG8b2kn+HYr52cMScT7/o1bxaTh6oz+MQfsXtaMxOEjK/D1/8AqWn1WVN4km+HsLpFRU7iVCRqaeYajTNcMms+Y3XbaVPCq6Wef16yazg43iOnIcbwvoM5PkYvGxi6mLJpB0xkZ08nZNHRCIej0xJukxVJ4Rv6XRXWFeMcnBOo8m9w/gTnVQx1XNVuqdPZs0p0K1b4Uah4E0YLmjzIXFLqUV2O2PRrhrgr6j6OGjsR4G1ceoQZlU6dXpcnJ8W4KW3Q812wkprKMIVXF6ZcmI7T0c4IVHTrHgoM2S6AA2gNWdjzpr+FFAacEwUHd/6JBJPAx+o7JZEolZovrXgg0FStOSEFRaCh6E/NIHhhRPznrt/ZMlrYQ424lBotkRKSKTBYY52Wg9Tt5qCeHgcXENxk/wC6CeWS0WMjKQs4ZI0ttJ2KBOeGJ5CDugvOQRZNFAPZFsOHf9WgyZLou56Kg1DWt/XoglsbG/qmQ0KncScnySKSK56WkUEwG7QDaNXh4N5Q0c82jr+EEzQvidsQa8F417Tw9SPf6FdOnUwzOileOV1XJERFKPxM2B8iMfBcKS3i++6PY6vRlRqxuqfHcjQaj6pLy76eXLD28PMJ7yWf1I9h+H1C2Uo8mlxbhgeOePNr0rO9T8sz4TqPTZ0pNpHIa/SnqF66eVk8uMsPcw5NF73imdaqbG1wzh5xjKvZLLOSpU1PCOti0kenj9pNv91o3J6ABeRdXzk9MD2ul9GnXalPgVrBJJ++e5jfuwxYdnbmPTyXleI3uvdn0U7q0sl4dNZkeHCmg/uWf/N9k48XgrN1P+72M/zvUJvMYYR4QBlHlfAduZji5vqCSCEJvOzyL+pVIbXMNhnOZXeymDeci2Pb9mQf38F2W1w4ft3OXqPTqNel41A5XjehMbjjZe9GWpZPl4PD0syg0FUXkVJKMplJFd8oqkFqI+F4rKlkyTJ1MovG1BARTFv2xkpld9yA8ADmwdt0gw87Eyv2AykOKB9pijYQPATY8E/0SE2CzJsjH6ygb2R7UPLjQ939dEBFY3YUb/kgTQ5o9EGY6B9DukTLIl+ThBSECMhyZecoLls77JAOjeNimZtDW4dv6IJ7DHJkoU1o3SG2LlcgqKFsLrQU1E1dFIUznmkdb9FnO5yei868S0nVYNqpsWvpNoHMd9YiFmqkZ0e3sV46ksuLPvrScK1LwancytLPG6MgDnhcfeaT78Tq38D2OxTlF59Jf7PJlTr9KralvBjNJqZNMOZp9tp+43Z4OHQpPEnvtI9mNS36hT25NR0UOpbzRuF9v7hddC8nS2lwfM9Q6JKLykZZ+jjgdgvSj1Cm0eFKxrJ4waYgj0rPaSZI2Hc9AFw172VXyx4PZ6b0fXPLRlGd7pBJKLld+7Z0iafvH+KvhuuRpNc7f7PZvr2NJK1t95d2Oja+UlsLuUD95OevdrOw8dypim+fY0o21Cxj4tbeYDtHomnleC89XE/NdKtarWVscc/xJ5sR4LE3CBGwzaZxLQPfjJJa5vUZ2K5Jpxema+56VvfUr+DpzS3F6yAezBjvAE0R8hbh6gEenippzedzjtE7a4dCXwsL6TxiSJj2ge+0H4r37KTccHy/VaKo3DSOKljyu04lLJkC7o/JUzq2wOay3eSROdgXwkdaCQ1JEubiut35oBPfIyJmCghvcraloO/mg1g2go3HFUd0mDwxojcSNvFBGpJD2s7pEZDc6wbq0EopSOyU0bJAh3SkDaLEYJG9ZSM3szxPLn8kByFFIK2QJxYPtB1QVpZBcDtgIwNbcke06HdAaXyTzXVbJk4LTCEGTygax6nKBinuA22SKS3Bgmo4QVKOxrwTX5lM5ZRwdlwZpYxvLl7jQyvHv6uNj3ujW8Zed9hep4jqCXNaYpKwWtcObHgav0XmaYtZex9Tb3FlJ4UsM5XVyOZLztDoZOoIoH0O4XXBKUcPdHtqMKsNLw0aei4009fYS3n/ANN//wCb7HHkspUWvqv5R4N10eVJupbP7DZIWlxLf+XlGbH2HX3H3fMWFOGl6r+Tmturzj/bu4jnfSeSD3Z2Z6EZDuxBCXga/hZ6ysaNdKdN7Aid8jhPM23n9xD2v77h808fpi9u7OG/u4W0fBobye2wWkj9s9zQ62jM0v4jv7Np7dyqSzhey/5MKFtGwpeNW3qP+AuI8R/04qEbdgPJeza2mlZkfJdQ6hUuJtt7GEZs+K9HSjzdzsfoyT7F97UfjS+d6njVg+h6EpOf0K0AuOIAfdlo9hbq+Vrz1y/3PcvGvz0fsecP+SgB35V71hvk8D8RtfmNjkp4PePbovTxk8SM0kc995SdvYLqaBQIfFLQyghrcFpDjdWeiB7pENbj+6QZ3FTScrdr9EFxWWFpjY/olgUxsl79UCRXZNaC3EeWWN0jPJWkBBrcJmiwFHQpAPcZY5vHqgnDwMdkBIhbMXJZAxkILWA44wRn5IE5YZXjjPjuqNG0FJshCSyHDICNs90EyiwmtukCfBfsV5bqTn7laaq6JGscla6rCZrjJe0swJF4/wBkzCccHZcM1QewDm5XNNtPYry72g5bpHqdHvo28nGfDJ1HMCTLCH3/AKkfune8jYrysNbJ/Zn08rCzuo5g8MiNzXsLWH21f6UgpwHhefUH0Szvvt9exh+WurLDg8r1MzVcGYTUbiw9WSA8o8n1t50t41ZJep3W3X4N6aqx9Rul4dqY/dLGyRXtztx/E03YKmVSD3WzNbyVjdU/M1kaJBEeRhExdkWARH3PbmyOtJ6fEWXt/wAnyv5qVq3ClLK9SrxWV0bR7xc6bD5hlrW/gaehPUojiT9Eux73RLODzWk9UjefpuXTMZBRb1rr3KLaovFbmcHXVWqdjnJYXbV1X0EbiLWzPjpQa5G6ThznuAaLN/D1WVa7hBZbLpUJ1XpijqNTL7KMaeL35XCq7XuT2AC+eqVXUm5y4PuOmWKt6euWyKWodytLWm8Ngj8XOFOcPAAuPqERjn77mNs/zN5Kt+mI36QkNY2MfdaB8AvoOnw8mT5brFfxLhs5X6xX+F6GcHnqGTkZJQXX0O1dFOD01F6RrJrxaRLh3Je8bX6IEkCHkeCRWENJxg7oJxuDyG97vfslkeRhrZ2/h+soJ35IcKABN9kCW5DwN6o9ki0wYpiUYBxwNcQdt0YI3BlGUDT2Cd5YQAPt3VQAAKB6Vyx0L9r3+WyDNr0PGXwpIekhtE9vNAMXNEHf1pMqLaAfCRQaPVMpSzyHA2jkoFJ5RZf1F4rdJmXBVaTdH4pGm3KGGEg4ygnUhsTeXfdMlvI1vEC01ZQ1kPDyb3C/pARQ5vQrkq2kJ9i6devQflZte1gm+0OV3RzcFebUsKkfh3R7lp+IpxWmothr4HkUJGTN7SCnAfzDK5HRlF8NHp/nbC6XnWCm7SOBv6rfXExq/haeZPv/AAEOn2DeVMqznV/djjY3qwDm5v5iclNKHdvJ6tGzsYw0LDyBpZ92gCNxwY5csd3onc+efFVLfd7/ALHl1+l1raXiWktvQtQxiM+698B/DRewjwG4HxWbWfqKHWd9F1Dcvxa2U7jTvrqTynzpyhtr1Nc9OqbhmSQ4M0UY6iIFx+WFDy+z+4vzdhQ+BZYULWta5zSWtP25n5c7+EefYIaxzu/Q5qlxXvnoprET0DAXCZwIaxtRNO5vd7hsCe3QLstqMpy/2K+uadjbulDl8mRxjVXZtfT0qapwwfCOTqT1M5t8w/DaWTpUTlg3Kpnptjo2Eu7KSG8IOU8u+/ggS3GwkEf0SIlsNfDjKklS3Pctf3QGcnpGkEGr6oHF7YCkmsVSBKOA2UR4pMTzkSyDfzQ2U5HmirwUgbyNPvdUyeD2W7UUBzyJDu+6C8Hi4kpBjAdgbJiGRO3wkTJHhW+f7JgwHOs77pjSwG2HNfC/igNXc9FN0G/YoaBxyQYufuMpE50lpooIMnuweW82ge6FSxEoNFNIdFD1SyS5ZHjVOacWgWiLW5cg4uRv0RoXoZyp44NPT8XPdS6FOXKI11I8MuQ8bPh6rGdlSltg2he3EN0y0ddFKKewH0XHU6bJbwZ6tt+Ia1J4Z4aFoH7KVzB+E05v/a669FwTo1I/Ej2Ydbtq/wDlime+qydtO/zY5v8A4uWWl/U119Ml5sYGxiRv/TMPdsZJ+ZVK2lL1MpXXTae6WQnyNsOkcZSNuauUeTRgLro2Es8HBcfiBQWmisIzOIcSLjV+i9yhQjSWEfL1q868tUmYeslJ/stpMKcTKNhZnUZbo+gB81rol6Haqc/lfsxbHnsfgUtEvQboz+V+zCfETnPwRol6CjCfGl+zGwMvob8knCXoTOlUX6X7MdK7vd9MFLRL0IVGp8r9mPaPdzlLw5ejIdKpn4X7MWRewPgjRL0ZSpVPlfsxHKSDv2Rol6M0VOefhfswoo6GAfVGiXoxSp1M/C/Zhad3nv2S8OXoxSoz+V+zLQjPVLRL0fsZeHP5X7MU6E9dk9EvRlqE3+l+zA6dRnsjRL0Y1Sn8r9mI1F9L+CNEvRmkaU+8X7MBnN0v1CPDl6MbpS+V+zHlp6jojw5ejI8Ofyv2ZOmbvYpPRL0Yp0pv9L9mOLTVDbqUaJejJ8Ofyv2ZSETg5PRL0NvDk18L9mW3X2N+SNEvRmSpT+V+zAMZGRulol6Mapz+V+zG6dx6+KWiXoyZ0Z/K/ZhPJ7FPRL0JVGfyv2YEAvCWiXoxyoz+V+zNCJtDP5I0S9GYOlUz8L9mSLGEtEvR+weHP5X7MQ+TKahL0Zaozx8L9mS547fJVpl6MSo1flfsw2OrIRpl6CdGo/0v2Z5s3TOU9MvRh4E/lfsy3BqGezo+09pbqO7OXlpttD2nBs4Nk1mhRNMvQ66VCiorxIPPfZl0cQgDfsz83Ju1wH7TGac8jlsEevgFMqWf0mqpW/yP2kBPrnXGW89DUB0mwJ01D3KL3ftL3I5fCtkKik86f4JcLfD8j9pDncUBAJEzd7HMxwHvg0MtNhlgE9aJBFgvEscfwJUrV8037SKL+IExj3XNf7l8psH9nH7Si55oc/tqFXmM2BYTUZbbP/7P/oHQtsbU37SHwz6drSHtmeecEEU08nt3OLSPaV+65WX3BO+UKMu6KdK2fEH7SFPfp+V1RzudUnKHkBtlxdHlsl00Uw73vk5RpnjdD0Wy4g/aRWdpwXOLAQwk8gcbcGjA5jtzGrNYs0MJaH3TOOuvP5IyS/Zn/9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5716" name="AutoShape 4"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5717" name="AutoShape 6"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5718" name="AutoShape 8"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5719" name="AutoShape 10"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5720" name="Rectangle 3"/>
          <p:cNvSpPr>
            <a:spLocks noGrp="1" noChangeArrowheads="1"/>
          </p:cNvSpPr>
          <p:nvPr>
            <p:ph idx="1"/>
          </p:nvPr>
        </p:nvSpPr>
        <p:spPr>
          <a:xfrm>
            <a:off x="685800" y="1628775"/>
            <a:ext cx="3886200" cy="4114800"/>
          </a:xfrm>
        </p:spPr>
        <p:txBody>
          <a:bodyPr/>
          <a:lstStyle/>
          <a:p>
            <a:pPr eaLnBrk="1" hangingPunct="1"/>
            <a:r>
              <a:rPr lang="en-GB" altLang="en-US" sz="2800" smtClean="0"/>
              <a:t>We have a disease with an R0 of 2 or more</a:t>
            </a:r>
          </a:p>
          <a:p>
            <a:pPr eaLnBrk="1" hangingPunct="1"/>
            <a:r>
              <a:rPr lang="en-GB" altLang="en-US" sz="2800" smtClean="0"/>
              <a:t>There is a large vector population which has not been controlled for a while</a:t>
            </a:r>
          </a:p>
          <a:p>
            <a:pPr eaLnBrk="1" hangingPunct="1"/>
            <a:r>
              <a:rPr lang="en-GB" altLang="en-US" sz="2800" smtClean="0"/>
              <a:t>There is no vaccine as yet (there are trials)</a:t>
            </a:r>
          </a:p>
          <a:p>
            <a:pPr eaLnBrk="1" hangingPunct="1"/>
            <a:endParaRPr lang="en-GB" altLang="en-US" sz="2800" i="1" smtClean="0"/>
          </a:p>
          <a:p>
            <a:pPr eaLnBrk="1" hangingPunct="1"/>
            <a:endParaRPr lang="en-GB" altLang="en-US" sz="2800" smtClean="0"/>
          </a:p>
          <a:p>
            <a:pPr eaLnBrk="1" hangingPunct="1"/>
            <a:endParaRPr lang="en-GB" altLang="en-US" sz="2800" smtClean="0"/>
          </a:p>
        </p:txBody>
      </p:sp>
      <p:pic>
        <p:nvPicPr>
          <p:cNvPr id="115721" name="Picture 4" descr="Image result for zika olymp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838" y="1239838"/>
            <a:ext cx="4498975"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GB" altLang="en-US" smtClean="0"/>
              <a:t>Can Zika be controlled?</a:t>
            </a:r>
          </a:p>
        </p:txBody>
      </p:sp>
      <p:sp>
        <p:nvSpPr>
          <p:cNvPr id="116739" name="AutoShape 2" descr="data:image/jpeg;base64,/9j/4AAQSkZJRgABAQAAAQABAAD/2wCEAAkGBxQTEhUUExQWFRUXGBgYFxgXGBcYHBcYFxQXFxoYGhoYHCggGBolHBcYITEhJSkrLi4uFx8zODMsNygtLiwBCgoKDg0OGhAQGiwkHCQsLCwsLCwsLCwsLCwsLCwsLCwsLCwsLCwsLCwsLCwsLCwsLCwsLCwsLCwsLCwsLCwsLP/AABEIAKgBLAMBEQACEQEDEQH/xAAbAAACAwEBAQAAAAAAAAAAAAACAwEEBQYAB//EAEAQAAEEAQIEAwQHBwIFBQAAAAEAAgMRIQQxBRJBUWFxgRMikaEGFDJCUrHwIzNicsHR8UPhFSRUkrJTY4Ki0v/EABsBAAMBAQEBAQAAAAAAAAAAAAABAgMEBQYH/8QANREAAgEDAwIEBAUEAQUAAAAAAAECAwQREiExBUETIlGRMlJhgQYUQnGhFSMzscEkYtHh8P/aAAwDAQACEQMRAD8AwNCBv5AIZ89UbTN/h2ivAGFzVZ47mKTmy/JOyNwjYwySkXyj7viTsF5VSvJ8PY+n6f0NSp+LXemIT+KSNbcmnDmjcxvD+UeIF15rBVJN7S9z049Isq3lpz3E/wDGTLjSxCwLdI/DGeZKp1JR+OXsax6JaWy11mL9hZ9/UzPP4oY/cHgCN1m5zfCX3ZK6la0/LSpZj64Hs087G87HjVRdRXvgeXdKNwk8PZmrp2F9HhRYL4mTML4un2mnBafFerb3e+JHynU+i1LV6lujneI6LfyXo5PJpVGtmc+5lHxGAqyd+coGR2MmyOqAivQqnUnYdPmng2VPuWY5sdlLM5R3HwyAfasqWZyRYY0C968UGbbAEPu+6fPqgerD3EuAaas53Pggvdoa1hBusd/NBGUw96vY7IFwG+PGEEp5ZRc33sdEzfK07jDHn+iROdsHoxvYRkbY1rggzaBe5CGkxJATL3HR0QkyHlMTKG+qaLWTxb6oDO5V56JTNcZPcl7IDOAmQkHojInNMZJHVXXmkRGWRrDTt8djlBLCeWkdvJISymRJBYsJ5BS3K4jAwbTya5b4LkPLQ/shmMtWTY4XFt49029jnqy3OvB9hpy6re4hrB3cdl5F7Pse30GyVapqlwih7IRscwN53H9468vkP3f5Bv40vN3bTPoKlSN1PM3ilHt6jOERhrzY5eUftHh4sBv4m1Vk4o5Sq5axnLZNw6Tj4qThjh8Z+hW1XExI8tbGBCMtj+y1zjs6Stx1ryVwouEefN6nNBK6Xi3MsR7R7v6lfU6KWUtMb2vN4bG4tcwdwMfJVCcF8a+5rG6nSb8NrHytYLkBlZUpdRaeVz6p4JGGyNwHjpe6zloflMFou81IR0TXb1LspAP1hoAI5RMG/Ze1+zgO97rKDlB6H9jstbj83SdGrzgq8c0oAJG2/wAV79rW1R3Pibyh4NZo4vVRZIC7Uy4S2KOoacdeuUzaLQL9HkOB8MoyUqnY9Fpsk+V+aBOohluFl1HyCRO3CGC7G1V0SJ2JDqNDrn0QJpNZA1TDjOUyoPsNZJYyRXZIlpJhRt7/AOAglsN7O10kJMSAB3ymVyERjG6Qv3CY1MGxLz80FoGZtDohBF7iGP6qjTBPtaPmkLTlEde4QHYYxl7bIJbwKdps/wBkZLVTYfBARdoyRKSYTGFDJyTMLrGM2kEdhc0Yv0+BQmVFiIWk3nCbLk0jQZZHLtSkwfOQY4wTRyFQNvGwTomX9qkAnI6nhEYNeiHwcdTk39c65427iKN0tfxVTfmV8/ey3Z9t05eB0+U+72KT4pHyFrKjY04ds5xBpzubqcE/q1zZUI5fJvSjRjTgobvPqVJmsiH1fLrcZJXjPM4k8oJIogdfFVDVJ6/Y67uVGtHxKskox7AaPSGIe0kojw5XU4nsXb9cggK6ktXlR5TqxqTc6bSzsu7x9A/rDTJzhocOpaBzeZwGud5V5qVF6cF3NGjUitUpZXd/+Bmvic8FzHe64Ac2SHcpwHNcfdcNs1t1Sp4T3W5lGvVof26kcx7SQiZ/sdM8PI5pywNA/CHW4+HZG06i09j1bC3c68qiWFjudBxTTc0TXD8I/JddnU3aPlus0WqjkcLxOAh2F68WeRTexnTmm1VrRGy5AI69awmNciRIQR80y9KY3l5tgkRlR5BMBvO4QPUjzIDdm/BAOSxsDMD1FBCHHBGnj5UDm8jiQfBSRjAwE5QS8Hgyz3QGQH226ymOOJEwSWkE1gZI3qhEpiD73kmXwxMumbW+U8lqbFTQ0hFxlkGHZASLEbqQZy3LQZYuq8UjHOGV5JKNH4pmiWUeDbNg+B8EA3gJ8JG2wSEpJlWckmiEI2jjGxMT628s/mhoTWVuMfOAjBKiwIHb/kqKkSyJ2c9UZByR2f0ektw6ZUy4ZwTXmRt8Sdyzz0L/AGDPh7QWvnK+81+59rNY6WjLlhZRazmMry2m4w15PMAfHlIJ7KdUn8XAqNoqFWNWEc54+mxDpg1/N9prrw0AWbNlvNtsc+CaTlE6JWtHx9EY7rzSfKKftnvr9i03yjmDXAnHXNXg5rotNKgt5GSpUZ1HOjTf75x7I0udrXOa8l9WA/qD2J6hYuMmlJHLOqp05U6jyl7oY7RU8ujIwAHXygjH3hf2T4qXPbEjWDmqcUk9Pdt7MHiMLZ5XMGT7PlaQMDkbzA/9wq+xKUH4cd/U77K801nFPK7G39HNUJtO0HcCiOxCNTpzz6mfVbTVJ/UxPpBwotJNY6L2KFfKPi61F0pHOO0RXapmesA6S1epC1i/+HHOEnMfilqDh5xhJ1EZyqZGu4eSbpGtC1PAmXQm8K9Q1UE6jTeCMlQnuUhGe1dUG2oDc43QPIZBG/8AlIWUF7L3bSFqwyeXocphn0EPGcYTLX1JjfWKSE4i383TAKC1jueF13TEyJG3hME8A+zpA9WSWboExrpeiRGnuBI27B2TKQbWkC9/1ujIm8hRPNG+uyRMl6FeVnNsdt0ZNU9PIp4I/JMpbieYEm/8lUXhpBsjLjV1SZLeEWhCR2/NIz1HT8CHK4G6pJLLOKtI6Ti8Z5mzgFzHRmOTl3aD96utL5+6pOM3++x9r0yrTu7J0G8MztNqtPCxzvaC3AggcznG7+yHUGE31tck9dR4welQt7yWiE0sIf8AVWzNZI1zHNaLcyxzfaJPu16dFCqOGYtb+pjVtq0LnKbS7h/WAy8ReyyDGC4Oce5wW7dDjKlRctlnJtUnQ+KUsNexn6mAkkxhrAMgG7o9BR5XD0XTTkltJnn3c6EoNLZv9WOSz7PmbIZQWtaA+TlunYpoAOxObPXCzm8SSjydFtHxacKcZJ/uuAeFfSDnaWQsbG9t3jmJbf2h+IjqPglUt8PM3lF39hUtYqdLjue0jzHIZYBzA5kjG7e7mD7zD8tk5LbTL7M3truF1TVOptI6PTa+LUs3F9juFEJzpM4b3pedsFWX6PjocLthfep89U6RJPygN+jw6lW7/wBCI9IqPkM6HTx5c4fFZO7nLg76XQpS5E/WtOD7jC8/wtJWbrVPU9CPQIL4thcvFa20chHkPyTVSXzHQui2uN5Irv4zAP3sMkXiW4W8biquJZMan4bpT+Bpj/qEE7bieCuiF81tNHh3XQa1HdGFxHg5Zgi13QrRlweNKM6bxIxtTpK8PWlsmVGeSsZDtikzTShzLIFClJLwmC4V0/3THkrSdymWvoWImWeyREnhHpGWEYEnhlaRx7/5QarAUdDcpikJm33tMqPB7lpAcgZonqED7gXRN9R1QPG2xaimsUEmZuG5ELnbnYJBJJcC5Bmw6vnaCo7LcUYz1TyUpIqviIN1g9lecmqkmWIXE3QQZySPRvf+v8qsDcUdFBq+U0FkmcUqeVk6Ph3HC0b2FnVoxqck0q1ShLMWacer08n2o235BebU6fJfCz3bf8QVo7SZ6ThOlflpLD0LcUuSVtVietS/ES/XuinqeC6gX7KYStOeWT3vz29FGMPzLB6H5uxu46akeTL1s2ti5HVyMjwGjYjxvJCSVKWV3PQtbW0VPw4br6l9+oErQR+6maW75abFA/yu+RWSjp27o8CeqwvU3w2YMXCXlxDSWSxnyOOoXQ60cb8M+udaLis7xZqaTiOQHkQygnJFNcTubH2HHvsVjKG226Pn7zpLz4lD2Ls8IJ5pGBpO0sZ5CfOgWO87Cjb9L9zipdSuaHlrLP7gc727aggfxNB+bXlNRz+k6l1i2l8UDxkLquaV+NmNAvyt1/JLDXZEPrNFPFOmM+rho5vZNaD9+Z9nzpwA+AKWcvDfsQ7y9uNqccIMcVjAw976H2YmED4mm/JT4bfb3NF0u5m81Z4+5WMw/wCmmrvzNvzrl3WmmXzI0fR6be9QYziUYJDjLFYqpW8zR6iwPUKXCX0f7Ey6XXh5qU/5FanQs91zQIy66lhNtJ3yBg+lHwVwm91z9GQup1reShcRyizpNc6xFqaJd9iRuWvHn38FcZuPmiVedPt7yn4lEocZ4dROMd17NtX8SJ8JcUXQm4s5x7accdF1jT2JdigEAgmtsWP1SCW0hE8NmjkoyXGWwIaRsmPOSQ6sHzQLBXmkafA9B3TNIpomAWgUnhg/VaymGvJBiv0QGcCawQe9oL+ouY5yCguJ7Tijn4ICe5ee+h4JGCWWUtO3mOxCDWeyL3OLrogx3AcWbXZQNZ5EuYPS0y8vuSGNCrIss0K6qDLIMcrgUFNJlmPXOGOqeTN00WYuKkD0yk0mT4foaGk4y4nev7LKVGMuR6pQezN/RcWEnuSZB8l51xYLGY8np2XVqlKayzK1GlGnk5HfuJMtduGPOx/uvPmpd+UfZ1I0+pW+V8SHamFxIeP30Qz/AO4wfmaz4hY5X2f8HJ0u7ks21blcGpDpoNXGHFovr3B7LLVUpSxk76lWpby52Et+jzo8QzOYO12PgVfiZ5RMr2lNf3Ipk/8ACZ+roneLo23+SeUuDnasXvoGt4VL1m5B2jAZ+QU5+g417SkvLBEN4PA03I7mP8Rv81rGFRrZGVTrUI7JpFocR00ewC2jazlyeXW6znuIm+k8IcBS1/Is5f6rIsQauCbBA9VnK2lHg6qHV9+TK4nws6e5YRbD+8jP2XDr5HxWHxbPk+gp1ad7DRU+wj6nHJGGsNsk96N2LY/p+XKfRS5yTz3R5Vu6nT7twlvFsc2X2ul5nfbbbX+bcLstJaKuOzOX8QWkU9cf3OX1EOcZ817yPlYy9TOlabob7pmqaBa4jCBtJhB/c+qRIAl6IK0kePgmgFV1oDxTKyFBvjKYpcFh8lgXumZpFZkm9lI0aAmob+iCo5Yhz7zW6ZSQbWWQdggTfYsyj3TypYMo87leAFox5538kjSbyE5/YUQgSQEERLiUypSwsECOgcndAasnmtHUWqE2aLm3soMuOQg2+9oJzuKIpIrORTn90FJDYnkZGyBNI0dLrawd03uYyp+h0/D9SyeMxSZB28CvMu7ZvzR5PX6T1GVrUw+D0Yc0iCTEjcwv/G0dL/EvGksb9u59RfWyuIK4o8ki4H+2aCGnErfwn8QHa7STU1pf2N7a4V1S0T+JGvxDUe6HA4O1LWjTTPnb+UqbwYMnGXN3dsvSjaxaPHdxV9SrLxxzvvFbwtILsZTrVHyylLqybz/VdCppGOG9ypLM430tUol7Ge7mznr+sJ4NVJGpwfUFpFlTKCZjU24PoWgk9pHR7UvGvaOnzI97pN284Oa0kZZHMwY9nMCK7PFV8aPouN7zX1R7vW05QhVjyWuHn9pqmjY0/wD7m2tqe2lk9S/uWcZfQwdY0Amt82vo4bpHwXfBiuduR2VG2NiHEYPVIDxZeyMBnAYgrplPAnIEw90YGpCJGVi0y08jGVXu7poh87iJZDecoLihRNHa7SL5HOHN6IJT0gYrH67poe+RJFbnPRUUtw4Ty26z4+HkgmSzsF7QOBo97UNCw0Sxprv0SBtHq5diTaYs5FSAjIzkILi1we095PckqsjeFwXw5oOFBk1kHVPcBY28Eggl3Fu1B2SHoXYMNbWTaCN8jQBWEyf3Ac4+qZSwWNFrHNOCENZCUM7nVw61k7AyS8Za4btPdeXc2m7lE9bpnVp20tMt4lpnPs+MvdRaHtI5Xg498dCvIlSknsfR5tpzVeE8fQPWvDI2tuyAvQtaLe7Pm+rXcatTynKat3MXG/JexGODyVIpRsO95VBKR6SbtuUsgkebKpyJoFx3P6tAIdoR7179/BUKb2wd9wCTGey4b+P9tnV0yeKmDMnbjVHJuRgx4Ak7rxI/FFH1/WJtW0MD+GD/AJibt7Ng9QwK4/Cv3Lrr/oY59DD4iBzYK+hoPyo+CqfEYzm74z1XQUg9NoC9ApVMGtpeEO6pOcY8syblLhF7/g3qpVxTfDB0qq7FLV8O5bsLWLTM9TT3MjU6euloaN4TyZk7qOO6k6IrIpw5uqClsFMbxsgIiheEymODRtt2tCI3K0rTu7uqNIv0PRMJujjxQEmkTGCHfmkJvKLP1usD4eKMGejuObIDQ6+SkhpoS5p61nY5QUmWoIhWcIIbeSq4Fx9fipOjKRYZEQL3CDPUmytLNi6QaRiJZKdzgfmjA3FFmPUdP1aMGTgwi8+iYsIFzBW/VMaZa0muLfNJrJM6eTVh40RgOWE6EZPOCUpx2RX1fGObrlaRgooapSe7Kf1ix3VDccEGTCQsZFh1pFHhJZrokJrYce3VNEIfpcVg+NK0TPc7P6PPuly3u1Jmlj/nSENH7OSt3agt8vd5b+BK+e/V9j7TqzWmnFljhWdVqb6Y/If0TW0Edd3HFrFGDxyMg43XvW0/Kj4GpHzvJW0mgLyCutzSWWYtvhHSaHQMjaXvPK0dSvMub7Hlhyen0/pU7iWZLYB+te4c0LWsZ/6shoH+UbleZKq5PzPL+h9VCws7OP8AdxkXHr5wfdkhk8DzMJ8i4UjjlNB43Tar08FyHVsntjmmOUbtdg+ncLqo3c6ffKPN6j0KLi6lPdGHxXQFt4XtU60akco+RlTlSliRzWvhrO2VodFORQLq32QbYyDvnfPyQPgZIRSZMeRL4zg2mi8hBpIAOT+spCe26HxMHomZNsVy8tnzQVnIDaJxk/mgrdD44sb1/ZBm5DmEHe1JOPQZDICLJrwQDiHqPddXb5pDW6CdqA7HxTJ04ZTlibtvWf6pGqkzxiBAsWK+CA1NFU6fJonHzQWplhkuNkyHHc8AgQom7AQaIru5h1QappjGR2LSJcsFmOcN6V/VBlKDkQdRna0sB4eBsUpPgFImsDmgDKDN5DEgPp80ycDI5qzapA4HX/Rk7f1XPdrVSY7SWmuhlcrZRf2Jy4+Tm4+dL5t/Fj6H2nVP8dOYPDJQ3WzgnEjQ9h7gi8JS/wASfoerUSrWkZRLuq4QHm1vRvdCwfI3PTZSnlBR6WOBpc4igqndyqvSjosekPV5uTGn1BlIklHuH91F+LNBzh2vp1WeOy+7PYvLyFhDwqW83/BOt1zWuAe320oFCMfZZ/NXXwCUYtryvC9TG06TUuP71y/cTJrHtH7fTtbH3jtrmX/5eRTUVnMJZZ31ejWtWOmnyhmsbhoa4ukA54JPxNAssPexeOhCI+vbuedY1p2td21b4Wa45dRp2yVkjK6rSo6c9PY83rliottI4zjGno11Xvo+apPDOcnabTOyLWAzjFf5SFyE5lgpizgYxoAohBOW2LbXTyPdGB7kGTFgHsEBpJjN+7goB7bhOiDKPVMSk5DPbJE6QGgk0dkiuC5G+Pr+SDPEmWZYhlGDNSZRLS380GyeSrM6/Da0jWKwOjeANkzOSbZ6XJxskEdkLfH1GKTLTHRBBDAazfpRQVkSYQev+Ui1Jni88paBVIDG+WVng+O6DVMbDgWgmW49k59CVLM3EsMdYtIza3DjCZLYuP3XG9imW8NHVfR3V5GQlNaotHL8FRSZs6khk9uP7LUNDSTs14+yT6r5irFptrlM/QqSjeWelcozZ9KTyxySCOeK/ZvOA9t7X27eaM/qisp8nN02+/LN0a3AbeIaxnuuhc7+JosH1G6nw6UuHg9zw7WfmUkV388h5tSaDciGwST/ABVsPDdaKKSxD3OG86nQtouNHeXGxZa5xceQc076AxiFtbnoHVsOil8Y7f7OKxs1Ju6uF7mnpdJFpm/iecuccklCpVKvHBN91mKeMlr2jJ2uYc4SnRlSwzGw6lrnszlYmuY10eebTyBzf5HG/UX+a0ys5+ZHZ1yntC4ia/AD7OaaC/dvmZ/I8cw/OvRJS4kb30VXto1PoZnHtKQ83lfR289UEfnlWLhNo5rWsa1bMum2zLLr2JSOnA6F3dBEkelIsZ+BTEslF0vvX+sJm6jsSTzYQLGNxsILds7JEywxj2826RKeBYkrBGypIpxyMEoxWEMnT6lqM2FOCC1qpfCu6ZlGJT1Dqx6+KRrFFNzuf0Rg2WwTnGhQs9bSBJFj2WxQZN9hzXYyUEgRNAohA3uRKRdn9YQVHOCg+TNBB0KOxLpK9UsCwFG1xz80CbSLYhwbPXCMmbluHp2ijnrhSyZt5JYMnpSCWNEoI8QgjThipDjKZpEs8M1XKbB9EyKsMo7XSapksfs5Mgj9UvPu7TV548nb0vqs7WeM7CtRoZmNA5RqYx9mzUjB4O6+q8nTpl6M+vbsr+OW8Mzy4fh1bf4QAQPnXyVZf0Of+gr9NXYscP4e91lkZiB+1JIeZ5HXlGzUpzb2fsjSNlZ2Xnk9TLb9VHpmlseT1cdyV00LWVR5nweF1LrDqeWHBiv4hzGybXswpRisI+bk5SeWbf0f1QDhZGVxX1HVHJ2WFfw6iTC4nDy6s1/qxO9XNpw/JeLny/sz7yqvGsGvQqh/JPppDdFnsz5sND5EKlxJfcXTn4tlo7o0fpNpryvZ6fUTjg+J6pScKuTg+JMvzXpM5aTwZjI63SNmxT20gpPIpsuf1uqL07AvY5xQUmkN02n5qFH4JkSmkaA0JA2SZh4qbFTRkNrKkqMk2Zz2EqkzoQcTTjuECky8yQ/oJGGAzqQaB36f7pIWjAOojJGOm6YRklyIhB5qI8kM0lxsekFHYpAtx9FzQdvNIh7PAptkm0FvA1jqx3QTgEtvesIGngpOZlBunsSGZQGS0LIwK/qpMjxhJCQakmTEOVtDzKAl5mM9tvaCdJ6E4NoFLkH2ndMMDI2dR1QTn1NPQ68tq6+KpMxqUtXBv6Ljw70satCFTlCp1KtLhmg7jvav7Lk/p0MnX/VK6XJncQ42+t8eC2hZU49jnldVavxM53Wa7qQSupJLgmMGytBOS7OAnkuUcI3OGygOB7HosqyzFmEXiSZ03H3DkinG8b2kn+HYr52cMScT7/o1bxaTh6oz+MQfsXtaMxOEjK/D1/8AqWn1WVN4km+HsLpFRU7iVCRqaeYajTNcMms+Y3XbaVPCq6Wef16yazg43iOnIcbwvoM5PkYvGxi6mLJpB0xkZ08nZNHRCIej0xJukxVJ4Rv6XRXWFeMcnBOo8m9w/gTnVQx1XNVuqdPZs0p0K1b4Uah4E0YLmjzIXFLqUV2O2PRrhrgr6j6OGjsR4G1ceoQZlU6dXpcnJ8W4KW3Q812wkprKMIVXF6ZcmI7T0c4IVHTrHgoM2S6AA2gNWdjzpr+FFAacEwUHd/6JBJPAx+o7JZEolZovrXgg0FStOSEFRaCh6E/NIHhhRPznrt/ZMlrYQ424lBotkRKSKTBYY52Wg9Tt5qCeHgcXENxk/wC6CeWS0WMjKQs4ZI0ttJ2KBOeGJ5CDugvOQRZNFAPZFsOHf9WgyZLou56Kg1DWt/XoglsbG/qmQ0KncScnySKSK56WkUEwG7QDaNXh4N5Q0c82jr+EEzQvidsQa8F417Tw9SPf6FdOnUwzOileOV1XJERFKPxM2B8iMfBcKS3i++6PY6vRlRqxuqfHcjQaj6pLy76eXLD28PMJ7yWf1I9h+H1C2Uo8mlxbhgeOePNr0rO9T8sz4TqPTZ0pNpHIa/SnqF66eVk8uMsPcw5NF73imdaqbG1wzh5xjKvZLLOSpU1PCOti0kenj9pNv91o3J6ABeRdXzk9MD2ul9GnXalPgVrBJJ++e5jfuwxYdnbmPTyXleI3uvdn0U7q0sl4dNZkeHCmg/uWf/N9k48XgrN1P+72M/zvUJvMYYR4QBlHlfAduZji5vqCSCEJvOzyL+pVIbXMNhnOZXeymDeci2Pb9mQf38F2W1w4ft3OXqPTqNel41A5XjehMbjjZe9GWpZPl4PD0syg0FUXkVJKMplJFd8oqkFqI+F4rKlkyTJ1MovG1BARTFv2xkpld9yA8ADmwdt0gw87Eyv2AykOKB9pijYQPATY8E/0SE2CzJsjH6ygb2R7UPLjQ939dEBFY3YUb/kgTQ5o9EGY6B9DukTLIl+ThBSECMhyZecoLls77JAOjeNimZtDW4dv6IJ7DHJkoU1o3SG2LlcgqKFsLrQU1E1dFIUznmkdb9FnO5yei868S0nVYNqpsWvpNoHMd9YiFmqkZ0e3sV46ksuLPvrScK1LwancytLPG6MgDnhcfeaT78Tq38D2OxTlF59Jf7PJlTr9KralvBjNJqZNMOZp9tp+43Z4OHQpPEnvtI9mNS36hT25NR0UOpbzRuF9v7hddC8nS2lwfM9Q6JKLykZZ+jjgdgvSj1Cm0eFKxrJ4waYgj0rPaSZI2Hc9AFw172VXyx4PZ6b0fXPLRlGd7pBJKLld+7Z0iafvH+KvhuuRpNc7f7PZvr2NJK1t95d2Oja+UlsLuUD95OevdrOw8dypim+fY0o21Cxj4tbeYDtHomnleC89XE/NdKtarWVscc/xJ5sR4LE3CBGwzaZxLQPfjJJa5vUZ2K5Jpxema+56VvfUr+DpzS3F6yAezBjvAE0R8hbh6gEenippzedzjtE7a4dCXwsL6TxiSJj2ge+0H4r37KTccHy/VaKo3DSOKljyu04lLJkC7o/JUzq2wOay3eSROdgXwkdaCQ1JEubiut35oBPfIyJmCghvcraloO/mg1g2go3HFUd0mDwxojcSNvFBGpJD2s7pEZDc6wbq0EopSOyU0bJAh3SkDaLEYJG9ZSM3szxPLn8kByFFIK2QJxYPtB1QVpZBcDtgIwNbcke06HdAaXyTzXVbJk4LTCEGTygax6nKBinuA22SKS3Bgmo4QVKOxrwTX5lM5ZRwdlwZpYxvLl7jQyvHv6uNj3ujW8Zed9hep4jqCXNaYpKwWtcObHgav0XmaYtZex9Tb3FlJ4UsM5XVyOZLztDoZOoIoH0O4XXBKUcPdHtqMKsNLw0aei4009fYS3n/ANN//wCb7HHkspUWvqv5R4N10eVJupbP7DZIWlxLf+XlGbH2HX3H3fMWFOGl6r+Tmturzj/bu4jnfSeSD3Z2Z6EZDuxBCXga/hZ6ysaNdKdN7Aid8jhPM23n9xD2v77h808fpi9u7OG/u4W0fBobye2wWkj9s9zQ62jM0v4jv7Np7dyqSzhey/5MKFtGwpeNW3qP+AuI8R/04qEbdgPJeza2mlZkfJdQ6hUuJtt7GEZs+K9HSjzdzsfoyT7F97UfjS+d6njVg+h6EpOf0K0AuOIAfdlo9hbq+Vrz1y/3PcvGvz0fsecP+SgB35V71hvk8D8RtfmNjkp4PePbovTxk8SM0kc995SdvYLqaBQIfFLQyghrcFpDjdWeiB7pENbj+6QZ3FTScrdr9EFxWWFpjY/olgUxsl79UCRXZNaC3EeWWN0jPJWkBBrcJmiwFHQpAPcZY5vHqgnDwMdkBIhbMXJZAxkILWA44wRn5IE5YZXjjPjuqNG0FJshCSyHDICNs90EyiwmtukCfBfsV5bqTn7laaq6JGscla6rCZrjJe0swJF4/wBkzCccHZcM1QewDm5XNNtPYry72g5bpHqdHvo28nGfDJ1HMCTLCH3/AKkfune8jYrysNbJ/Zn08rCzuo5g8MiNzXsLWH21f6UgpwHhefUH0Szvvt9exh+WurLDg8r1MzVcGYTUbiw9WSA8o8n1t50t41ZJep3W3X4N6aqx9Rul4dqY/dLGyRXtztx/E03YKmVSD3WzNbyVjdU/M1kaJBEeRhExdkWARH3PbmyOtJ6fEWXt/wAnyv5qVq3ClLK9SrxWV0bR7xc6bD5hlrW/gaehPUojiT9Eux73RLODzWk9UjefpuXTMZBRb1rr3KLaovFbmcHXVWqdjnJYXbV1X0EbiLWzPjpQa5G6ThznuAaLN/D1WVa7hBZbLpUJ1XpijqNTL7KMaeL35XCq7XuT2AC+eqVXUm5y4PuOmWKt6euWyKWodytLWm8Ngj8XOFOcPAAuPqERjn77mNs/zN5Kt+mI36QkNY2MfdaB8AvoOnw8mT5brFfxLhs5X6xX+F6GcHnqGTkZJQXX0O1dFOD01F6RrJrxaRLh3Je8bX6IEkCHkeCRWENJxg7oJxuDyG97vfslkeRhrZ2/h+soJ35IcKABN9kCW5DwN6o9ki0wYpiUYBxwNcQdt0YI3BlGUDT2Cd5YQAPt3VQAAKB6Vyx0L9r3+WyDNr0PGXwpIekhtE9vNAMXNEHf1pMqLaAfCRQaPVMpSzyHA2jkoFJ5RZf1F4rdJmXBVaTdH4pGm3KGGEg4ygnUhsTeXfdMlvI1vEC01ZQ1kPDyb3C/pARQ5vQrkq2kJ9i6devQflZte1gm+0OV3RzcFebUsKkfh3R7lp+IpxWmothr4HkUJGTN7SCnAfzDK5HRlF8NHp/nbC6XnWCm7SOBv6rfXExq/haeZPv/AAEOn2DeVMqznV/djjY3qwDm5v5iclNKHdvJ6tGzsYw0LDyBpZ92gCNxwY5csd3onc+efFVLfd7/ALHl1+l1raXiWktvQtQxiM+698B/DRewjwG4HxWbWfqKHWd9F1Dcvxa2U7jTvrqTynzpyhtr1Nc9OqbhmSQ4M0UY6iIFx+WFDy+z+4vzdhQ+BZYULWta5zSWtP25n5c7+EefYIaxzu/Q5qlxXvnoprET0DAXCZwIaxtRNO5vd7hsCe3QLstqMpy/2K+uadjbulDl8mRxjVXZtfT0qapwwfCOTqT1M5t8w/DaWTpUTlg3Kpnptjo2Eu7KSG8IOU8u+/ggS3GwkEf0SIlsNfDjKklS3Pctf3QGcnpGkEGr6oHF7YCkmsVSBKOA2UR4pMTzkSyDfzQ2U5HmirwUgbyNPvdUyeD2W7UUBzyJDu+6C8Hi4kpBjAdgbJiGRO3wkTJHhW+f7JgwHOs77pjSwG2HNfC/igNXc9FN0G/YoaBxyQYufuMpE50lpooIMnuweW82ge6FSxEoNFNIdFD1SyS5ZHjVOacWgWiLW5cg4uRv0RoXoZyp44NPT8XPdS6FOXKI11I8MuQ8bPh6rGdlSltg2he3EN0y0ddFKKewH0XHU6bJbwZ6tt+Ia1J4Z4aFoH7KVzB+E05v/a669FwTo1I/Ej2Ydbtq/wDlime+qydtO/zY5v8A4uWWl/U119Ml5sYGxiRv/TMPdsZJ+ZVK2lL1MpXXTae6WQnyNsOkcZSNuauUeTRgLro2Es8HBcfiBQWmisIzOIcSLjV+i9yhQjSWEfL1q868tUmYeslJ/stpMKcTKNhZnUZbo+gB81rol6Haqc/lfsxbHnsfgUtEvQboz+V+zCfETnPwRol6CjCfGl+zGwMvob8knCXoTOlUX6X7MdK7vd9MFLRL0IVGp8r9mPaPdzlLw5ejIdKpn4X7MWRewPgjRL0ZSpVPlfsxHKSDv2Rol6M0VOefhfswoo6GAfVGiXoxSp1M/C/Zhad3nv2S8OXoxSoz+V+zLQjPVLRL0fsZeHP5X7MU6E9dk9EvRlqE3+l+zA6dRnsjRL0Y1Sn8r9mI1F9L+CNEvRmkaU+8X7MBnN0v1CPDl6MbpS+V+zHlp6jojw5ejI8Ofyv2ZOmbvYpPRL0Yp0pv9L9mOLTVDbqUaJejJ8Ofyv2ZSETg5PRL0NvDk18L9mW3X2N+SNEvRmSpT+V+zAMZGRulol6Mapz+V+zG6dx6+KWiXoyZ0Z/K/ZhPJ7FPRL0JVGfyv2YEAvCWiXoxyoz+V+zNCJtDP5I0S9GYOlUz8L9mSLGEtEvR+weHP5X7MQ+TKahL0Zaozx8L9mS547fJVpl6MSo1flfsw2OrIRpl6CdGo/0v2Z5s3TOU9MvRh4E/lfsy3BqGezo+09pbqO7OXlpttD2nBs4Nk1mhRNMvQ66VCiorxIPPfZl0cQgDfsz83Ju1wH7TGac8jlsEevgFMqWf0mqpW/yP2kBPrnXGW89DUB0mwJ01D3KL3ftL3I5fCtkKik86f4JcLfD8j9pDncUBAJEzd7HMxwHvg0MtNhlgE9aJBFgvEscfwJUrV8037SKL+IExj3XNf7l8psH9nH7Si55oc/tqFXmM2BYTUZbbP/7P/oHQtsbU37SHwz6drSHtmeecEEU08nt3OLSPaV+65WX3BO+UKMu6KdK2fEH7SFPfp+V1RzudUnKHkBtlxdHlsl00Uw73vk5RpnjdD0Wy4g/aRWdpwXOLAQwk8gcbcGjA5jtzGrNYs0MJaH3TOOuvP5IyS/Zn/9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6740" name="AutoShape 4"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6741" name="AutoShape 6"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6742" name="AutoShape 8"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6743" name="AutoShape 10"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61443" name="Rectangle 3"/>
          <p:cNvSpPr>
            <a:spLocks noGrp="1" noChangeArrowheads="1"/>
          </p:cNvSpPr>
          <p:nvPr>
            <p:ph idx="1"/>
          </p:nvPr>
        </p:nvSpPr>
        <p:spPr>
          <a:xfrm>
            <a:off x="685800" y="1628775"/>
            <a:ext cx="7702550" cy="4114800"/>
          </a:xfrm>
        </p:spPr>
        <p:txBody>
          <a:bodyPr rtlCol="0">
            <a:normAutofit lnSpcReduction="10000"/>
          </a:bodyPr>
          <a:lstStyle/>
          <a:p>
            <a:pPr marL="0" indent="0" eaLnBrk="1" fontAlgn="auto" hangingPunct="1">
              <a:spcAft>
                <a:spcPts val="0"/>
              </a:spcAft>
              <a:buFont typeface="Arial" panose="020B0604020202020204" pitchFamily="34" charset="0"/>
              <a:buNone/>
              <a:defRPr/>
            </a:pPr>
            <a:r>
              <a:rPr lang="en-GB" sz="2800" dirty="0" smtClean="0">
                <a:latin typeface="Times New Roman" panose="02020603050405020304" pitchFamily="18" charset="0"/>
                <a:cs typeface="Times New Roman" panose="02020603050405020304" pitchFamily="18" charset="0"/>
              </a:rPr>
              <a:t>MIAMI — The director of the </a:t>
            </a:r>
            <a:r>
              <a:rPr lang="en-GB" sz="2800" dirty="0" err="1" smtClean="0">
                <a:latin typeface="Times New Roman" panose="02020603050405020304" pitchFamily="18" charset="0"/>
                <a:cs typeface="Times New Roman" panose="02020603050405020304" pitchFamily="18" charset="0"/>
              </a:rPr>
              <a:t>Centers</a:t>
            </a:r>
            <a:r>
              <a:rPr lang="en-GB" sz="2800" dirty="0" smtClean="0">
                <a:latin typeface="Times New Roman" panose="02020603050405020304" pitchFamily="18" charset="0"/>
                <a:cs typeface="Times New Roman" panose="02020603050405020304" pitchFamily="18" charset="0"/>
              </a:rPr>
              <a:t> for Disease Control and Prevention delivered a grim assessment Tuesday of the government's ability to contain </a:t>
            </a:r>
            <a:r>
              <a:rPr lang="en-GB" sz="2800" dirty="0" err="1" smtClean="0">
                <a:latin typeface="Times New Roman" panose="02020603050405020304" pitchFamily="18" charset="0"/>
                <a:cs typeface="Times New Roman" panose="02020603050405020304" pitchFamily="18" charset="0"/>
              </a:rPr>
              <a:t>Zika</a:t>
            </a:r>
            <a:r>
              <a:rPr lang="en-GB" sz="2800" dirty="0" smtClean="0">
                <a:latin typeface="Times New Roman" panose="02020603050405020304" pitchFamily="18" charset="0"/>
                <a:cs typeface="Times New Roman" panose="02020603050405020304" pitchFamily="18" charset="0"/>
              </a:rPr>
              <a:t>, saying it's too late to stop the dangerous virus from spreading throughout the United States.</a:t>
            </a:r>
          </a:p>
          <a:p>
            <a:pPr marL="0" indent="0" eaLnBrk="1" fontAlgn="auto" hangingPunct="1">
              <a:spcAft>
                <a:spcPts val="0"/>
              </a:spcAft>
              <a:buFont typeface="Arial" panose="020B0604020202020204" pitchFamily="34" charset="0"/>
              <a:buNone/>
              <a:defRPr/>
            </a:pPr>
            <a:r>
              <a:rPr lang="en-GB" sz="2800" dirty="0" smtClean="0">
                <a:latin typeface="Times New Roman" panose="02020603050405020304" pitchFamily="18" charset="0"/>
                <a:cs typeface="Times New Roman" panose="02020603050405020304" pitchFamily="18" charset="0"/>
              </a:rPr>
              <a:t>"</a:t>
            </a:r>
            <a:r>
              <a:rPr lang="en-GB" sz="2800" dirty="0" err="1" smtClean="0">
                <a:latin typeface="Times New Roman" panose="02020603050405020304" pitchFamily="18" charset="0"/>
                <a:cs typeface="Times New Roman" panose="02020603050405020304" pitchFamily="18" charset="0"/>
              </a:rPr>
              <a:t>Zika</a:t>
            </a:r>
            <a:r>
              <a:rPr lang="en-GB" sz="2800" dirty="0" smtClean="0">
                <a:latin typeface="Times New Roman" panose="02020603050405020304" pitchFamily="18" charset="0"/>
                <a:cs typeface="Times New Roman" panose="02020603050405020304" pitchFamily="18" charset="0"/>
              </a:rPr>
              <a:t> and other diseases spread by (the </a:t>
            </a:r>
            <a:r>
              <a:rPr lang="en-GB" sz="2800" dirty="0" err="1" smtClean="0">
                <a:latin typeface="Times New Roman" panose="02020603050405020304" pitchFamily="18" charset="0"/>
                <a:cs typeface="Times New Roman" panose="02020603050405020304" pitchFamily="18" charset="0"/>
              </a:rPr>
              <a:t>Aedes</a:t>
            </a:r>
            <a:r>
              <a:rPr lang="en-GB" sz="2800" dirty="0" smtClean="0">
                <a:latin typeface="Times New Roman" panose="02020603050405020304" pitchFamily="18" charset="0"/>
                <a:cs typeface="Times New Roman" panose="02020603050405020304" pitchFamily="18" charset="0"/>
              </a:rPr>
              <a:t> </a:t>
            </a:r>
            <a:r>
              <a:rPr lang="en-GB" sz="2800" dirty="0" err="1" smtClean="0">
                <a:latin typeface="Times New Roman" panose="02020603050405020304" pitchFamily="18" charset="0"/>
                <a:cs typeface="Times New Roman" panose="02020603050405020304" pitchFamily="18" charset="0"/>
              </a:rPr>
              <a:t>aegypti</a:t>
            </a:r>
            <a:r>
              <a:rPr lang="en-GB" sz="2800" dirty="0" smtClean="0">
                <a:latin typeface="Times New Roman" panose="02020603050405020304" pitchFamily="18" charset="0"/>
                <a:cs typeface="Times New Roman" panose="02020603050405020304" pitchFamily="18" charset="0"/>
              </a:rPr>
              <a:t> mosquito) are really not controllable with current technologies," CDC Director Thomas </a:t>
            </a:r>
            <a:r>
              <a:rPr lang="en-GB" sz="2800" dirty="0" err="1" smtClean="0">
                <a:latin typeface="Times New Roman" panose="02020603050405020304" pitchFamily="18" charset="0"/>
                <a:cs typeface="Times New Roman" panose="02020603050405020304" pitchFamily="18" charset="0"/>
              </a:rPr>
              <a:t>Frieden</a:t>
            </a:r>
            <a:r>
              <a:rPr lang="en-GB" sz="2800" dirty="0" smtClean="0">
                <a:latin typeface="Times New Roman" panose="02020603050405020304" pitchFamily="18" charset="0"/>
                <a:cs typeface="Times New Roman" panose="02020603050405020304" pitchFamily="18" charset="0"/>
              </a:rPr>
              <a:t> said. "We will see this become endemic in the hemisphere."</a:t>
            </a:r>
          </a:p>
          <a:p>
            <a:pPr eaLnBrk="1" fontAlgn="auto" hangingPunct="1">
              <a:spcAft>
                <a:spcPts val="0"/>
              </a:spcAft>
              <a:defRPr/>
            </a:pPr>
            <a:endParaRPr lang="en-GB" altLang="en-US" sz="2800" i="1" dirty="0" smtClean="0"/>
          </a:p>
          <a:p>
            <a:pPr eaLnBrk="1" fontAlgn="auto" hangingPunct="1">
              <a:spcAft>
                <a:spcPts val="0"/>
              </a:spcAft>
              <a:defRPr/>
            </a:pPr>
            <a:endParaRPr lang="en-GB" altLang="en-US" sz="2800" dirty="0" smtClean="0"/>
          </a:p>
          <a:p>
            <a:pPr eaLnBrk="1" fontAlgn="auto" hangingPunct="1">
              <a:spcAft>
                <a:spcPts val="0"/>
              </a:spcAft>
              <a:defRPr/>
            </a:pPr>
            <a:endParaRPr lang="en-GB" altLang="en-US" sz="2800" dirty="0" smtClean="0"/>
          </a:p>
        </p:txBody>
      </p:sp>
      <p:sp>
        <p:nvSpPr>
          <p:cNvPr id="116745" name="TextBox 1"/>
          <p:cNvSpPr txBox="1">
            <a:spLocks noChangeArrowheads="1"/>
          </p:cNvSpPr>
          <p:nvPr/>
        </p:nvSpPr>
        <p:spPr bwMode="auto">
          <a:xfrm>
            <a:off x="4643438" y="6165850"/>
            <a:ext cx="6840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Times New Roman" panose="02020603050405020304" pitchFamily="18" charset="0"/>
                <a:cs typeface="Arial" panose="020B0604020202020204" pitchFamily="34" charset="0"/>
              </a:rPr>
              <a:t>USA TODAY, October 25, 2016</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GB" altLang="en-US" smtClean="0"/>
              <a:t>Zika control and management</a:t>
            </a:r>
          </a:p>
        </p:txBody>
      </p:sp>
      <p:sp>
        <p:nvSpPr>
          <p:cNvPr id="117763" name="AutoShape 2" descr="data:image/jpeg;base64,/9j/4AAQSkZJRgABAQAAAQABAAD/2wCEAAkGBxQTEhUUExQWFRUXGBgYFxgXGBcYHBcYFxQXFxoYGhoYHCggGBolHBcYITEhJSkrLi4uFx8zODMsNygtLiwBCgoKDg0OGhAQGiwkHCQsLCwsLCwsLCwsLCwsLCwsLCwsLCwsLCwsLCwsLCwsLCwsLCwsLCwsLCwsLCwsLCwsLP/AABEIAKgBLAMBEQACEQEDEQH/xAAbAAACAwEBAQAAAAAAAAAAAAACAwEEBQYAB//EAEAQAAEEAQIEAwQHBwIFBQAAAAEAAgMRIQQxBRJBUWFxgRMikaEGFDJCUrHwIzNicsHR8UPhFSRUkrJTY4Ki0v/EABsBAAMBAQEBAQAAAAAAAAAAAAABAgMEBQYH/8QANREAAgEDAwIEBAUEAQUAAAAAAAECAwQREiExBUETIlGRMlJhgQYUQnGhFSMzscEkYtHh8P/aAAwDAQACEQMRAD8AwNCBv5AIZ89UbTN/h2ivAGFzVZ47mKTmy/JOyNwjYwySkXyj7viTsF5VSvJ8PY+n6f0NSp+LXemIT+KSNbcmnDmjcxvD+UeIF15rBVJN7S9z049Isq3lpz3E/wDGTLjSxCwLdI/DGeZKp1JR+OXsax6JaWy11mL9hZ9/UzPP4oY/cHgCN1m5zfCX3ZK6la0/LSpZj64Hs087G87HjVRdRXvgeXdKNwk8PZmrp2F9HhRYL4mTML4un2mnBafFerb3e+JHynU+i1LV6lujneI6LfyXo5PJpVGtmc+5lHxGAqyd+coGR2MmyOqAivQqnUnYdPmng2VPuWY5sdlLM5R3HwyAfasqWZyRYY0C968UGbbAEPu+6fPqgerD3EuAaas53Pggvdoa1hBusd/NBGUw96vY7IFwG+PGEEp5ZRc33sdEzfK07jDHn+iROdsHoxvYRkbY1rggzaBe5CGkxJATL3HR0QkyHlMTKG+qaLWTxb6oDO5V56JTNcZPcl7IDOAmQkHojInNMZJHVXXmkRGWRrDTt8djlBLCeWkdvJISymRJBYsJ5BS3K4jAwbTya5b4LkPLQ/shmMtWTY4XFt49029jnqy3OvB9hpy6re4hrB3cdl5F7Pse30GyVapqlwih7IRscwN53H9468vkP3f5Bv40vN3bTPoKlSN1PM3ilHt6jOERhrzY5eUftHh4sBv4m1Vk4o5Sq5axnLZNw6Tj4qThjh8Z+hW1XExI8tbGBCMtj+y1zjs6Stx1ryVwouEefN6nNBK6Xi3MsR7R7v6lfU6KWUtMb2vN4bG4tcwdwMfJVCcF8a+5rG6nSb8NrHytYLkBlZUpdRaeVz6p4JGGyNwHjpe6zloflMFou81IR0TXb1LspAP1hoAI5RMG/Ze1+zgO97rKDlB6H9jstbj83SdGrzgq8c0oAJG2/wAV79rW1R3Pibyh4NZo4vVRZIC7Uy4S2KOoacdeuUzaLQL9HkOB8MoyUqnY9Fpsk+V+aBOohluFl1HyCRO3CGC7G1V0SJ2JDqNDrn0QJpNZA1TDjOUyoPsNZJYyRXZIlpJhRt7/AOAglsN7O10kJMSAB3ymVyERjG6Qv3CY1MGxLz80FoGZtDohBF7iGP6qjTBPtaPmkLTlEde4QHYYxl7bIJbwKdps/wBkZLVTYfBARdoyRKSYTGFDJyTMLrGM2kEdhc0Yv0+BQmVFiIWk3nCbLk0jQZZHLtSkwfOQY4wTRyFQNvGwTomX9qkAnI6nhEYNeiHwcdTk39c65427iKN0tfxVTfmV8/ey3Z9t05eB0+U+72KT4pHyFrKjY04ds5xBpzubqcE/q1zZUI5fJvSjRjTgobvPqVJmsiH1fLrcZJXjPM4k8oJIogdfFVDVJ6/Y67uVGtHxKskox7AaPSGIe0kojw5XU4nsXb9cggK6ktXlR5TqxqTc6bSzsu7x9A/rDTJzhocOpaBzeZwGud5V5qVF6cF3NGjUitUpZXd/+Bmvic8FzHe64Ac2SHcpwHNcfdcNs1t1Sp4T3W5lGvVof26kcx7SQiZ/sdM8PI5pywNA/CHW4+HZG06i09j1bC3c68qiWFjudBxTTc0TXD8I/JddnU3aPlus0WqjkcLxOAh2F68WeRTexnTmm1VrRGy5AI69awmNciRIQR80y9KY3l5tgkRlR5BMBvO4QPUjzIDdm/BAOSxsDMD1FBCHHBGnj5UDm8jiQfBSRjAwE5QS8Hgyz3QGQH226ymOOJEwSWkE1gZI3qhEpiD73kmXwxMumbW+U8lqbFTQ0hFxlkGHZASLEbqQZy3LQZYuq8UjHOGV5JKNH4pmiWUeDbNg+B8EA3gJ8JG2wSEpJlWckmiEI2jjGxMT628s/mhoTWVuMfOAjBKiwIHb/kqKkSyJ2c9UZByR2f0ektw6ZUy4ZwTXmRt8Sdyzz0L/AGDPh7QWvnK+81+59rNY6WjLlhZRazmMry2m4w15PMAfHlIJ7KdUn8XAqNoqFWNWEc54+mxDpg1/N9prrw0AWbNlvNtsc+CaTlE6JWtHx9EY7rzSfKKftnvr9i03yjmDXAnHXNXg5rotNKgt5GSpUZ1HOjTf75x7I0udrXOa8l9WA/qD2J6hYuMmlJHLOqp05U6jyl7oY7RU8ujIwAHXygjH3hf2T4qXPbEjWDmqcUk9Pdt7MHiMLZ5XMGT7PlaQMDkbzA/9wq+xKUH4cd/U77K801nFPK7G39HNUJtO0HcCiOxCNTpzz6mfVbTVJ/UxPpBwotJNY6L2KFfKPi61F0pHOO0RXapmesA6S1epC1i/+HHOEnMfilqDh5xhJ1EZyqZGu4eSbpGtC1PAmXQm8K9Q1UE6jTeCMlQnuUhGe1dUG2oDc43QPIZBG/8AlIWUF7L3bSFqwyeXocphn0EPGcYTLX1JjfWKSE4i383TAKC1jueF13TEyJG3hME8A+zpA9WSWboExrpeiRGnuBI27B2TKQbWkC9/1ujIm8hRPNG+uyRMl6FeVnNsdt0ZNU9PIp4I/JMpbieYEm/8lUXhpBsjLjV1SZLeEWhCR2/NIz1HT8CHK4G6pJLLOKtI6Ti8Z5mzgFzHRmOTl3aD96utL5+6pOM3++x9r0yrTu7J0G8MztNqtPCxzvaC3AggcznG7+yHUGE31tck9dR4welQt7yWiE0sIf8AVWzNZI1zHNaLcyxzfaJPu16dFCqOGYtb+pjVtq0LnKbS7h/WAy8ReyyDGC4Oce5wW7dDjKlRctlnJtUnQ+KUsNexn6mAkkxhrAMgG7o9BR5XD0XTTkltJnn3c6EoNLZv9WOSz7PmbIZQWtaA+TlunYpoAOxObPXCzm8SSjydFtHxacKcZJ/uuAeFfSDnaWQsbG9t3jmJbf2h+IjqPglUt8PM3lF39hUtYqdLjue0jzHIZYBzA5kjG7e7mD7zD8tk5LbTL7M3truF1TVOptI6PTa+LUs3F9juFEJzpM4b3pedsFWX6PjocLthfep89U6RJPygN+jw6lW7/wBCI9IqPkM6HTx5c4fFZO7nLg76XQpS5E/WtOD7jC8/wtJWbrVPU9CPQIL4thcvFa20chHkPyTVSXzHQui2uN5Irv4zAP3sMkXiW4W8biquJZMan4bpT+Bpj/qEE7bieCuiF81tNHh3XQa1HdGFxHg5Zgi13QrRlweNKM6bxIxtTpK8PWlsmVGeSsZDtikzTShzLIFClJLwmC4V0/3THkrSdymWvoWImWeyREnhHpGWEYEnhlaRx7/5QarAUdDcpikJm33tMqPB7lpAcgZonqED7gXRN9R1QPG2xaimsUEmZuG5ELnbnYJBJJcC5Bmw6vnaCo7LcUYz1TyUpIqviIN1g9lecmqkmWIXE3QQZySPRvf+v8qsDcUdFBq+U0FkmcUqeVk6Ph3HC0b2FnVoxqck0q1ShLMWacer08n2o235BebU6fJfCz3bf8QVo7SZ6ThOlflpLD0LcUuSVtVietS/ES/XuinqeC6gX7KYStOeWT3vz29FGMPzLB6H5uxu46akeTL1s2ti5HVyMjwGjYjxvJCSVKWV3PQtbW0VPw4br6l9+oErQR+6maW75abFA/yu+RWSjp27o8CeqwvU3w2YMXCXlxDSWSxnyOOoXQ60cb8M+udaLis7xZqaTiOQHkQygnJFNcTubH2HHvsVjKG226Pn7zpLz4lD2Ls8IJ5pGBpO0sZ5CfOgWO87Cjb9L9zipdSuaHlrLP7gc727aggfxNB+bXlNRz+k6l1i2l8UDxkLquaV+NmNAvyt1/JLDXZEPrNFPFOmM+rho5vZNaD9+Z9nzpwA+AKWcvDfsQ7y9uNqccIMcVjAw976H2YmED4mm/JT4bfb3NF0u5m81Z4+5WMw/wCmmrvzNvzrl3WmmXzI0fR6be9QYziUYJDjLFYqpW8zR6iwPUKXCX0f7Ey6XXh5qU/5FanQs91zQIy66lhNtJ3yBg+lHwVwm91z9GQup1reShcRyizpNc6xFqaJd9iRuWvHn38FcZuPmiVedPt7yn4lEocZ4dROMd17NtX8SJ8JcUXQm4s5x7accdF1jT2JdigEAgmtsWP1SCW0hE8NmjkoyXGWwIaRsmPOSQ6sHzQLBXmkafA9B3TNIpomAWgUnhg/VaymGvJBiv0QGcCawQe9oL+ouY5yCguJ7Tijn4ICe5ee+h4JGCWWUtO3mOxCDWeyL3OLrogx3AcWbXZQNZ5EuYPS0y8vuSGNCrIss0K6qDLIMcrgUFNJlmPXOGOqeTN00WYuKkD0yk0mT4foaGk4y4nev7LKVGMuR6pQezN/RcWEnuSZB8l51xYLGY8np2XVqlKayzK1GlGnk5HfuJMtduGPOx/uvPmpd+UfZ1I0+pW+V8SHamFxIeP30Qz/AO4wfmaz4hY5X2f8HJ0u7ks21blcGpDpoNXGHFovr3B7LLVUpSxk76lWpby52Et+jzo8QzOYO12PgVfiZ5RMr2lNf3Ipk/8ACZ+roneLo23+SeUuDnasXvoGt4VL1m5B2jAZ+QU5+g417SkvLBEN4PA03I7mP8Rv81rGFRrZGVTrUI7JpFocR00ewC2jazlyeXW6znuIm+k8IcBS1/Is5f6rIsQauCbBA9VnK2lHg6qHV9+TK4nws6e5YRbD+8jP2XDr5HxWHxbPk+gp1ad7DRU+wj6nHJGGsNsk96N2LY/p+XKfRS5yTz3R5Vu6nT7twlvFsc2X2ul5nfbbbX+bcLstJaKuOzOX8QWkU9cf3OX1EOcZ817yPlYy9TOlabob7pmqaBa4jCBtJhB/c+qRIAl6IK0kePgmgFV1oDxTKyFBvjKYpcFh8lgXumZpFZkm9lI0aAmob+iCo5Yhz7zW6ZSQbWWQdggTfYsyj3TypYMo87leAFox5538kjSbyE5/YUQgSQEERLiUypSwsECOgcndAasnmtHUWqE2aLm3soMuOQg2+9oJzuKIpIrORTn90FJDYnkZGyBNI0dLrawd03uYyp+h0/D9SyeMxSZB28CvMu7ZvzR5PX6T1GVrUw+D0Yc0iCTEjcwv/G0dL/EvGksb9u59RfWyuIK4o8ki4H+2aCGnErfwn8QHa7STU1pf2N7a4V1S0T+JGvxDUe6HA4O1LWjTTPnb+UqbwYMnGXN3dsvSjaxaPHdxV9SrLxxzvvFbwtILsZTrVHyylLqybz/VdCppGOG9ypLM430tUol7Ge7mznr+sJ4NVJGpwfUFpFlTKCZjU24PoWgk9pHR7UvGvaOnzI97pN284Oa0kZZHMwY9nMCK7PFV8aPouN7zX1R7vW05QhVjyWuHn9pqmjY0/wD7m2tqe2lk9S/uWcZfQwdY0Amt82vo4bpHwXfBiuduR2VG2NiHEYPVIDxZeyMBnAYgrplPAnIEw90YGpCJGVi0y08jGVXu7poh87iJZDecoLihRNHa7SL5HOHN6IJT0gYrH67poe+RJFbnPRUUtw4Ty26z4+HkgmSzsF7QOBo97UNCw0Sxprv0SBtHq5diTaYs5FSAjIzkILi1we095PckqsjeFwXw5oOFBk1kHVPcBY28Eggl3Fu1B2SHoXYMNbWTaCN8jQBWEyf3Ac4+qZSwWNFrHNOCENZCUM7nVw61k7AyS8Za4btPdeXc2m7lE9bpnVp20tMt4lpnPs+MvdRaHtI5Xg498dCvIlSknsfR5tpzVeE8fQPWvDI2tuyAvQtaLe7Pm+rXcatTynKat3MXG/JexGODyVIpRsO95VBKR6SbtuUsgkebKpyJoFx3P6tAIdoR7179/BUKb2wd9wCTGey4b+P9tnV0yeKmDMnbjVHJuRgx4Ak7rxI/FFH1/WJtW0MD+GD/AJibt7Ng9QwK4/Cv3Lrr/oY59DD4iBzYK+hoPyo+CqfEYzm74z1XQUg9NoC9ApVMGtpeEO6pOcY8syblLhF7/g3qpVxTfDB0qq7FLV8O5bsLWLTM9TT3MjU6euloaN4TyZk7qOO6k6IrIpw5uqClsFMbxsgIiheEymODRtt2tCI3K0rTu7uqNIv0PRMJujjxQEmkTGCHfmkJvKLP1usD4eKMGejuObIDQ6+SkhpoS5p61nY5QUmWoIhWcIIbeSq4Fx9fipOjKRYZEQL3CDPUmytLNi6QaRiJZKdzgfmjA3FFmPUdP1aMGTgwi8+iYsIFzBW/VMaZa0muLfNJrJM6eTVh40RgOWE6EZPOCUpx2RX1fGObrlaRgooapSe7Kf1ix3VDccEGTCQsZFh1pFHhJZrokJrYce3VNEIfpcVg+NK0TPc7P6PPuly3u1Jmlj/nSENH7OSt3agt8vd5b+BK+e/V9j7TqzWmnFljhWdVqb6Y/If0TW0Edd3HFrFGDxyMg43XvW0/Kj4GpHzvJW0mgLyCutzSWWYtvhHSaHQMjaXvPK0dSvMub7Hlhyen0/pU7iWZLYB+te4c0LWsZ/6shoH+UbleZKq5PzPL+h9VCws7OP8AdxkXHr5wfdkhk8DzMJ8i4UjjlNB43Tar08FyHVsntjmmOUbtdg+ncLqo3c6ffKPN6j0KLi6lPdGHxXQFt4XtU60akco+RlTlSliRzWvhrO2VodFORQLq32QbYyDvnfPyQPgZIRSZMeRL4zg2mi8hBpIAOT+spCe26HxMHomZNsVy8tnzQVnIDaJxk/mgrdD44sb1/ZBm5DmEHe1JOPQZDICLJrwQDiHqPddXb5pDW6CdqA7HxTJ04ZTlibtvWf6pGqkzxiBAsWK+CA1NFU6fJonHzQWplhkuNkyHHc8AgQom7AQaIru5h1QappjGR2LSJcsFmOcN6V/VBlKDkQdRna0sB4eBsUpPgFImsDmgDKDN5DEgPp80ycDI5qzapA4HX/Rk7f1XPdrVSY7SWmuhlcrZRf2Jy4+Tm4+dL5t/Fj6H2nVP8dOYPDJQ3WzgnEjQ9h7gi8JS/wASfoerUSrWkZRLuq4QHm1vRvdCwfI3PTZSnlBR6WOBpc4igqndyqvSjosekPV5uTGn1BlIklHuH91F+LNBzh2vp1WeOy+7PYvLyFhDwqW83/BOt1zWuAe320oFCMfZZ/NXXwCUYtryvC9TG06TUuP71y/cTJrHtH7fTtbH3jtrmX/5eRTUVnMJZZ31ejWtWOmnyhmsbhoa4ukA54JPxNAssPexeOhCI+vbuedY1p2td21b4Wa45dRp2yVkjK6rSo6c9PY83rliottI4zjGno11Xvo+apPDOcnabTOyLWAzjFf5SFyE5lgpizgYxoAohBOW2LbXTyPdGB7kGTFgHsEBpJjN+7goB7bhOiDKPVMSk5DPbJE6QGgk0dkiuC5G+Pr+SDPEmWZYhlGDNSZRLS380GyeSrM6/Da0jWKwOjeANkzOSbZ6XJxskEdkLfH1GKTLTHRBBDAazfpRQVkSYQev+Ui1Jni88paBVIDG+WVng+O6DVMbDgWgmW49k59CVLM3EsMdYtIza3DjCZLYuP3XG9imW8NHVfR3V5GQlNaotHL8FRSZs6khk9uP7LUNDSTs14+yT6r5irFptrlM/QqSjeWelcozZ9KTyxySCOeK/ZvOA9t7X27eaM/qisp8nN02+/LN0a3AbeIaxnuuhc7+JosH1G6nw6UuHg9zw7WfmUkV388h5tSaDciGwST/ABVsPDdaKKSxD3OG86nQtouNHeXGxZa5xceQc076AxiFtbnoHVsOil8Y7f7OKxs1Ju6uF7mnpdJFpm/iecuccklCpVKvHBN91mKeMlr2jJ2uYc4SnRlSwzGw6lrnszlYmuY10eebTyBzf5HG/UX+a0ys5+ZHZ1yntC4ia/AD7OaaC/dvmZ/I8cw/OvRJS4kb30VXto1PoZnHtKQ83lfR289UEfnlWLhNo5rWsa1bMum2zLLr2JSOnA6F3dBEkelIsZ+BTEslF0vvX+sJm6jsSTzYQLGNxsILds7JEywxj2826RKeBYkrBGypIpxyMEoxWEMnT6lqM2FOCC1qpfCu6ZlGJT1Dqx6+KRrFFNzuf0Rg2WwTnGhQs9bSBJFj2WxQZN9hzXYyUEgRNAohA3uRKRdn9YQVHOCg+TNBB0KOxLpK9UsCwFG1xz80CbSLYhwbPXCMmbluHp2ijnrhSyZt5JYMnpSCWNEoI8QgjThipDjKZpEs8M1XKbB9EyKsMo7XSapksfs5Mgj9UvPu7TV548nb0vqs7WeM7CtRoZmNA5RqYx9mzUjB4O6+q8nTpl6M+vbsr+OW8Mzy4fh1bf4QAQPnXyVZf0Of+gr9NXYscP4e91lkZiB+1JIeZ5HXlGzUpzb2fsjSNlZ2Xnk9TLb9VHpmlseT1cdyV00LWVR5nweF1LrDqeWHBiv4hzGybXswpRisI+bk5SeWbf0f1QDhZGVxX1HVHJ2WFfw6iTC4nDy6s1/qxO9XNpw/JeLny/sz7yqvGsGvQqh/JPppDdFnsz5sND5EKlxJfcXTn4tlo7o0fpNpryvZ6fUTjg+J6pScKuTg+JMvzXpM5aTwZjI63SNmxT20gpPIpsuf1uqL07AvY5xQUmkN02n5qFH4JkSmkaA0JA2SZh4qbFTRkNrKkqMk2Zz2EqkzoQcTTjuECky8yQ/oJGGAzqQaB36f7pIWjAOojJGOm6YRklyIhB5qI8kM0lxsekFHYpAtx9FzQdvNIh7PAptkm0FvA1jqx3QTgEtvesIGngpOZlBunsSGZQGS0LIwK/qpMjxhJCQakmTEOVtDzKAl5mM9tvaCdJ6E4NoFLkH2ndMMDI2dR1QTn1NPQ68tq6+KpMxqUtXBv6Ljw70satCFTlCp1KtLhmg7jvav7Lk/p0MnX/VK6XJncQ42+t8eC2hZU49jnldVavxM53Wa7qQSupJLgmMGytBOS7OAnkuUcI3OGygOB7HosqyzFmEXiSZ03H3DkinG8b2kn+HYr52cMScT7/o1bxaTh6oz+MQfsXtaMxOEjK/D1/8AqWn1WVN4km+HsLpFRU7iVCRqaeYajTNcMms+Y3XbaVPCq6Wef16yazg43iOnIcbwvoM5PkYvGxi6mLJpB0xkZ08nZNHRCIej0xJukxVJ4Rv6XRXWFeMcnBOo8m9w/gTnVQx1XNVuqdPZs0p0K1b4Uah4E0YLmjzIXFLqUV2O2PRrhrgr6j6OGjsR4G1ceoQZlU6dXpcnJ8W4KW3Q812wkprKMIVXF6ZcmI7T0c4IVHTrHgoM2S6AA2gNWdjzpr+FFAacEwUHd/6JBJPAx+o7JZEolZovrXgg0FStOSEFRaCh6E/NIHhhRPznrt/ZMlrYQ424lBotkRKSKTBYY52Wg9Tt5qCeHgcXENxk/wC6CeWS0WMjKQs4ZI0ttJ2KBOeGJ5CDugvOQRZNFAPZFsOHf9WgyZLou56Kg1DWt/XoglsbG/qmQ0KncScnySKSK56WkUEwG7QDaNXh4N5Q0c82jr+EEzQvidsQa8F417Tw9SPf6FdOnUwzOileOV1XJERFKPxM2B8iMfBcKS3i++6PY6vRlRqxuqfHcjQaj6pLy76eXLD28PMJ7yWf1I9h+H1C2Uo8mlxbhgeOePNr0rO9T8sz4TqPTZ0pNpHIa/SnqF66eVk8uMsPcw5NF73imdaqbG1wzh5xjKvZLLOSpU1PCOti0kenj9pNv91o3J6ABeRdXzk9MD2ul9GnXalPgVrBJJ++e5jfuwxYdnbmPTyXleI3uvdn0U7q0sl4dNZkeHCmg/uWf/N9k48XgrN1P+72M/zvUJvMYYR4QBlHlfAduZji5vqCSCEJvOzyL+pVIbXMNhnOZXeymDeci2Pb9mQf38F2W1w4ft3OXqPTqNel41A5XjehMbjjZe9GWpZPl4PD0syg0FUXkVJKMplJFd8oqkFqI+F4rKlkyTJ1MovG1BARTFv2xkpld9yA8ADmwdt0gw87Eyv2AykOKB9pijYQPATY8E/0SE2CzJsjH6ygb2R7UPLjQ939dEBFY3YUb/kgTQ5o9EGY6B9DukTLIl+ThBSECMhyZecoLls77JAOjeNimZtDW4dv6IJ7DHJkoU1o3SG2LlcgqKFsLrQU1E1dFIUznmkdb9FnO5yei868S0nVYNqpsWvpNoHMd9YiFmqkZ0e3sV46ksuLPvrScK1LwancytLPG6MgDnhcfeaT78Tq38D2OxTlF59Jf7PJlTr9KralvBjNJqZNMOZp9tp+43Z4OHQpPEnvtI9mNS36hT25NR0UOpbzRuF9v7hddC8nS2lwfM9Q6JKLykZZ+jjgdgvSj1Cm0eFKxrJ4waYgj0rPaSZI2Hc9AFw172VXyx4PZ6b0fXPLRlGd7pBJKLld+7Z0iafvH+KvhuuRpNc7f7PZvr2NJK1t95d2Oja+UlsLuUD95OevdrOw8dypim+fY0o21Cxj4tbeYDtHomnleC89XE/NdKtarWVscc/xJ5sR4LE3CBGwzaZxLQPfjJJa5vUZ2K5Jpxema+56VvfUr+DpzS3F6yAezBjvAE0R8hbh6gEenippzedzjtE7a4dCXwsL6TxiSJj2ge+0H4r37KTccHy/VaKo3DSOKljyu04lLJkC7o/JUzq2wOay3eSROdgXwkdaCQ1JEubiut35oBPfIyJmCghvcraloO/mg1g2go3HFUd0mDwxojcSNvFBGpJD2s7pEZDc6wbq0EopSOyU0bJAh3SkDaLEYJG9ZSM3szxPLn8kByFFIK2QJxYPtB1QVpZBcDtgIwNbcke06HdAaXyTzXVbJk4LTCEGTygax6nKBinuA22SKS3Bgmo4QVKOxrwTX5lM5ZRwdlwZpYxvLl7jQyvHv6uNj3ujW8Zed9hep4jqCXNaYpKwWtcObHgav0XmaYtZex9Tb3FlJ4UsM5XVyOZLztDoZOoIoH0O4XXBKUcPdHtqMKsNLw0aei4009fYS3n/ANN//wCb7HHkspUWvqv5R4N10eVJupbP7DZIWlxLf+XlGbH2HX3H3fMWFOGl6r+Tmturzj/bu4jnfSeSD3Z2Z6EZDuxBCXga/hZ6ysaNdKdN7Aid8jhPM23n9xD2v77h808fpi9u7OG/u4W0fBobye2wWkj9s9zQ62jM0v4jv7Np7dyqSzhey/5MKFtGwpeNW3qP+AuI8R/04qEbdgPJeza2mlZkfJdQ6hUuJtt7GEZs+K9HSjzdzsfoyT7F97UfjS+d6njVg+h6EpOf0K0AuOIAfdlo9hbq+Vrz1y/3PcvGvz0fsecP+SgB35V71hvk8D8RtfmNjkp4PePbovTxk8SM0kc995SdvYLqaBQIfFLQyghrcFpDjdWeiB7pENbj+6QZ3FTScrdr9EFxWWFpjY/olgUxsl79UCRXZNaC3EeWWN0jPJWkBBrcJmiwFHQpAPcZY5vHqgnDwMdkBIhbMXJZAxkILWA44wRn5IE5YZXjjPjuqNG0FJshCSyHDICNs90EyiwmtukCfBfsV5bqTn7laaq6JGscla6rCZrjJe0swJF4/wBkzCccHZcM1QewDm5XNNtPYry72g5bpHqdHvo28nGfDJ1HMCTLCH3/AKkfune8jYrysNbJ/Zn08rCzuo5g8MiNzXsLWH21f6UgpwHhefUH0Szvvt9exh+WurLDg8r1MzVcGYTUbiw9WSA8o8n1t50t41ZJep3W3X4N6aqx9Rul4dqY/dLGyRXtztx/E03YKmVSD3WzNbyVjdU/M1kaJBEeRhExdkWARH3PbmyOtJ6fEWXt/wAnyv5qVq3ClLK9SrxWV0bR7xc6bD5hlrW/gaehPUojiT9Eux73RLODzWk9UjefpuXTMZBRb1rr3KLaovFbmcHXVWqdjnJYXbV1X0EbiLWzPjpQa5G6ThznuAaLN/D1WVa7hBZbLpUJ1XpijqNTL7KMaeL35XCq7XuT2AC+eqVXUm5y4PuOmWKt6euWyKWodytLWm8Ngj8XOFOcPAAuPqERjn77mNs/zN5Kt+mI36QkNY2MfdaB8AvoOnw8mT5brFfxLhs5X6xX+F6GcHnqGTkZJQXX0O1dFOD01F6RrJrxaRLh3Je8bX6IEkCHkeCRWENJxg7oJxuDyG97vfslkeRhrZ2/h+soJ35IcKABN9kCW5DwN6o9ki0wYpiUYBxwNcQdt0YI3BlGUDT2Cd5YQAPt3VQAAKB6Vyx0L9r3+WyDNr0PGXwpIekhtE9vNAMXNEHf1pMqLaAfCRQaPVMpSzyHA2jkoFJ5RZf1F4rdJmXBVaTdH4pGm3KGGEg4ygnUhsTeXfdMlvI1vEC01ZQ1kPDyb3C/pARQ5vQrkq2kJ9i6devQflZte1gm+0OV3RzcFebUsKkfh3R7lp+IpxWmothr4HkUJGTN7SCnAfzDK5HRlF8NHp/nbC6XnWCm7SOBv6rfXExq/haeZPv/AAEOn2DeVMqznV/djjY3qwDm5v5iclNKHdvJ6tGzsYw0LDyBpZ92gCNxwY5csd3onc+efFVLfd7/ALHl1+l1raXiWktvQtQxiM+698B/DRewjwG4HxWbWfqKHWd9F1Dcvxa2U7jTvrqTynzpyhtr1Nc9OqbhmSQ4M0UY6iIFx+WFDy+z+4vzdhQ+BZYULWta5zSWtP25n5c7+EefYIaxzu/Q5qlxXvnoprET0DAXCZwIaxtRNO5vd7hsCe3QLstqMpy/2K+uadjbulDl8mRxjVXZtfT0qapwwfCOTqT1M5t8w/DaWTpUTlg3Kpnptjo2Eu7KSG8IOU8u+/ggS3GwkEf0SIlsNfDjKklS3Pctf3QGcnpGkEGr6oHF7YCkmsVSBKOA2UR4pMTzkSyDfzQ2U5HmirwUgbyNPvdUyeD2W7UUBzyJDu+6C8Hi4kpBjAdgbJiGRO3wkTJHhW+f7JgwHOs77pjSwG2HNfC/igNXc9FN0G/YoaBxyQYufuMpE50lpooIMnuweW82ge6FSxEoNFNIdFD1SyS5ZHjVOacWgWiLW5cg4uRv0RoXoZyp44NPT8XPdS6FOXKI11I8MuQ8bPh6rGdlSltg2he3EN0y0ddFKKewH0XHU6bJbwZ6tt+Ia1J4Z4aFoH7KVzB+E05v/a669FwTo1I/Ej2Ydbtq/wDlime+qydtO/zY5v8A4uWWl/U119Ml5sYGxiRv/TMPdsZJ+ZVK2lL1MpXXTae6WQnyNsOkcZSNuauUeTRgLro2Es8HBcfiBQWmisIzOIcSLjV+i9yhQjSWEfL1q868tUmYeslJ/stpMKcTKNhZnUZbo+gB81rol6Haqc/lfsxbHnsfgUtEvQboz+V+zCfETnPwRol6CjCfGl+zGwMvob8knCXoTOlUX6X7MdK7vd9MFLRL0IVGp8r9mPaPdzlLw5ejIdKpn4X7MWRewPgjRL0ZSpVPlfsxHKSDv2Rol6M0VOefhfswoo6GAfVGiXoxSp1M/C/Zhad3nv2S8OXoxSoz+V+zLQjPVLRL0fsZeHP5X7MU6E9dk9EvRlqE3+l+zA6dRnsjRL0Y1Sn8r9mI1F9L+CNEvRmkaU+8X7MBnN0v1CPDl6MbpS+V+zHlp6jojw5ejI8Ofyv2ZOmbvYpPRL0Yp0pv9L9mOLTVDbqUaJejJ8Ofyv2ZSETg5PRL0NvDk18L9mW3X2N+SNEvRmSpT+V+zAMZGRulol6Mapz+V+zG6dx6+KWiXoyZ0Z/K/ZhPJ7FPRL0JVGfyv2YEAvCWiXoxyoz+V+zNCJtDP5I0S9GYOlUz8L9mSLGEtEvR+weHP5X7MQ+TKahL0Zaozx8L9mS547fJVpl6MSo1flfsw2OrIRpl6CdGo/0v2Z5s3TOU9MvRh4E/lfsy3BqGezo+09pbqO7OXlpttD2nBs4Nk1mhRNMvQ66VCiorxIPPfZl0cQgDfsz83Ju1wH7TGac8jlsEevgFMqWf0mqpW/yP2kBPrnXGW89DUB0mwJ01D3KL3ftL3I5fCtkKik86f4JcLfD8j9pDncUBAJEzd7HMxwHvg0MtNhlgE9aJBFgvEscfwJUrV8037SKL+IExj3XNf7l8psH9nH7Si55oc/tqFXmM2BYTUZbbP/7P/oHQtsbU37SHwz6drSHtmeecEEU08nt3OLSPaV+65WX3BO+UKMu6KdK2fEH7SFPfp+V1RzudUnKHkBtlxdHlsl00Uw73vk5RpnjdD0Wy4g/aRWdpwXOLAQwk8gcbcGjA5jtzGrNYs0MJaH3TOOuvP5IyS/Zn/9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7764" name="AutoShape 4"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7765" name="AutoShape 6"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7766" name="AutoShape 8"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7767" name="AutoShape 10"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2" name="Rectangle 3"/>
          <p:cNvSpPr>
            <a:spLocks noGrp="1" noChangeArrowheads="1"/>
          </p:cNvSpPr>
          <p:nvPr>
            <p:ph idx="1"/>
          </p:nvPr>
        </p:nvSpPr>
        <p:spPr>
          <a:xfrm>
            <a:off x="685800" y="1628775"/>
            <a:ext cx="3886200" cy="4114800"/>
          </a:xfrm>
        </p:spPr>
        <p:txBody>
          <a:bodyPr rtlCol="0">
            <a:normAutofit fontScale="92500" lnSpcReduction="20000"/>
          </a:bodyPr>
          <a:lstStyle/>
          <a:p>
            <a:pPr eaLnBrk="1" fontAlgn="auto" hangingPunct="1">
              <a:spcAft>
                <a:spcPts val="0"/>
              </a:spcAft>
              <a:defRPr/>
            </a:pPr>
            <a:r>
              <a:rPr lang="en-GB" altLang="en-US" sz="2800" dirty="0" smtClean="0">
                <a:latin typeface="+mj-lt"/>
              </a:rPr>
              <a:t>There are efforts to control the vector population with sterile male techniques or </a:t>
            </a:r>
            <a:r>
              <a:rPr lang="en-GB" altLang="en-US" sz="2800" dirty="0" err="1" smtClean="0">
                <a:latin typeface="+mj-lt"/>
              </a:rPr>
              <a:t>Wolbachia</a:t>
            </a:r>
            <a:r>
              <a:rPr lang="en-GB" altLang="en-US" sz="2800" dirty="0" smtClean="0">
                <a:latin typeface="+mj-lt"/>
              </a:rPr>
              <a:t> under way</a:t>
            </a:r>
          </a:p>
          <a:p>
            <a:pPr eaLnBrk="1" fontAlgn="auto" hangingPunct="1">
              <a:spcAft>
                <a:spcPts val="0"/>
              </a:spcAft>
              <a:defRPr/>
            </a:pPr>
            <a:r>
              <a:rPr lang="en-GB" altLang="en-US" sz="2800" dirty="0" smtClean="0">
                <a:latin typeface="+mj-lt"/>
              </a:rPr>
              <a:t>But will it work?</a:t>
            </a:r>
          </a:p>
          <a:p>
            <a:pPr eaLnBrk="1" fontAlgn="auto" hangingPunct="1">
              <a:spcAft>
                <a:spcPts val="0"/>
              </a:spcAft>
              <a:defRPr/>
            </a:pPr>
            <a:r>
              <a:rPr lang="en-GB" altLang="en-US" sz="2800" dirty="0" smtClean="0">
                <a:latin typeface="+mj-lt"/>
              </a:rPr>
              <a:t>(see: </a:t>
            </a:r>
            <a:r>
              <a:rPr lang="en-GB" altLang="en-US" sz="2800" dirty="0" smtClean="0">
                <a:latin typeface="+mj-lt"/>
                <a:hlinkClick r:id="rId3"/>
              </a:rPr>
              <a:t>http://www.who.int/emergencies/zika-virus/articles/mosquito-control/en/)</a:t>
            </a:r>
            <a:endParaRPr lang="en-GB" altLang="en-US" sz="2800" dirty="0" smtClean="0"/>
          </a:p>
          <a:p>
            <a:pPr eaLnBrk="1" fontAlgn="auto" hangingPunct="1">
              <a:spcAft>
                <a:spcPts val="0"/>
              </a:spcAft>
              <a:defRPr/>
            </a:pPr>
            <a:endParaRPr lang="en-GB" altLang="en-US" sz="2800" dirty="0" smtClean="0"/>
          </a:p>
          <a:p>
            <a:pPr eaLnBrk="1" fontAlgn="auto" hangingPunct="1">
              <a:spcAft>
                <a:spcPts val="0"/>
              </a:spcAft>
              <a:defRPr/>
            </a:pPr>
            <a:endParaRPr lang="en-GB" altLang="en-US" sz="2800" dirty="0" smtClean="0"/>
          </a:p>
        </p:txBody>
      </p:sp>
      <p:pic>
        <p:nvPicPr>
          <p:cNvPr id="117769" name="Picture 4" descr="Image result for zika olymp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838" y="1239838"/>
            <a:ext cx="4498975"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GB" altLang="en-US" smtClean="0"/>
              <a:t>What about Microcephaly?</a:t>
            </a:r>
          </a:p>
        </p:txBody>
      </p:sp>
      <p:sp>
        <p:nvSpPr>
          <p:cNvPr id="119811" name="AutoShape 2" descr="data:image/jpeg;base64,/9j/4AAQSkZJRgABAQAAAQABAAD/2wCEAAkGBxQTEhUUExQWFRUXGBgYFxgXGBcYHBcYFxQXFxoYGhoYHCggGBolHBcYITEhJSkrLi4uFx8zODMsNygtLiwBCgoKDg0OGhAQGiwkHCQsLCwsLCwsLCwsLCwsLCwsLCwsLCwsLCwsLCwsLCwsLCwsLCwsLCwsLCwsLCwsLCwsLP/AABEIAKgBLAMBEQACEQEDEQH/xAAbAAACAwEBAQAAAAAAAAAAAAACAwEEBQYAB//EAEAQAAEEAQIEAwQHBwIFBQAAAAEAAgMRIQQxBRJBUWFxgRMikaEGFDJCUrHwIzNicsHR8UPhFSRUkrJTY4Ki0v/EABsBAAMBAQEBAQAAAAAAAAAAAAABAgMEBQYH/8QANREAAgEDAwIEBAUEAQUAAAAAAAECAwQREiExBUETIlGRMlJhgQYUQnGhFSMzscEkYtHh8P/aAAwDAQACEQMRAD8AwNCBv5AIZ89UbTN/h2ivAGFzVZ47mKTmy/JOyNwjYwySkXyj7viTsF5VSvJ8PY+n6f0NSp+LXemIT+KSNbcmnDmjcxvD+UeIF15rBVJN7S9z049Isq3lpz3E/wDGTLjSxCwLdI/DGeZKp1JR+OXsax6JaWy11mL9hZ9/UzPP4oY/cHgCN1m5zfCX3ZK6la0/LSpZj64Hs087G87HjVRdRXvgeXdKNwk8PZmrp2F9HhRYL4mTML4un2mnBafFerb3e+JHynU+i1LV6lujneI6LfyXo5PJpVGtmc+5lHxGAqyd+coGR2MmyOqAivQqnUnYdPmng2VPuWY5sdlLM5R3HwyAfasqWZyRYY0C968UGbbAEPu+6fPqgerD3EuAaas53Pggvdoa1hBusd/NBGUw96vY7IFwG+PGEEp5ZRc33sdEzfK07jDHn+iROdsHoxvYRkbY1rggzaBe5CGkxJATL3HR0QkyHlMTKG+qaLWTxb6oDO5V56JTNcZPcl7IDOAmQkHojInNMZJHVXXmkRGWRrDTt8djlBLCeWkdvJISymRJBYsJ5BS3K4jAwbTya5b4LkPLQ/shmMtWTY4XFt49029jnqy3OvB9hpy6re4hrB3cdl5F7Pse30GyVapqlwih7IRscwN53H9468vkP3f5Bv40vN3bTPoKlSN1PM3ilHt6jOERhrzY5eUftHh4sBv4m1Vk4o5Sq5axnLZNw6Tj4qThjh8Z+hW1XExI8tbGBCMtj+y1zjs6Stx1ryVwouEefN6nNBK6Xi3MsR7R7v6lfU6KWUtMb2vN4bG4tcwdwMfJVCcF8a+5rG6nSb8NrHytYLkBlZUpdRaeVz6p4JGGyNwHjpe6zloflMFou81IR0TXb1LspAP1hoAI5RMG/Ze1+zgO97rKDlB6H9jstbj83SdGrzgq8c0oAJG2/wAV79rW1R3Pibyh4NZo4vVRZIC7Uy4S2KOoacdeuUzaLQL9HkOB8MoyUqnY9Fpsk+V+aBOohluFl1HyCRO3CGC7G1V0SJ2JDqNDrn0QJpNZA1TDjOUyoPsNZJYyRXZIlpJhRt7/AOAglsN7O10kJMSAB3ymVyERjG6Qv3CY1MGxLz80FoGZtDohBF7iGP6qjTBPtaPmkLTlEde4QHYYxl7bIJbwKdps/wBkZLVTYfBARdoyRKSYTGFDJyTMLrGM2kEdhc0Yv0+BQmVFiIWk3nCbLk0jQZZHLtSkwfOQY4wTRyFQNvGwTomX9qkAnI6nhEYNeiHwcdTk39c65427iKN0tfxVTfmV8/ey3Z9t05eB0+U+72KT4pHyFrKjY04ds5xBpzubqcE/q1zZUI5fJvSjRjTgobvPqVJmsiH1fLrcZJXjPM4k8oJIogdfFVDVJ6/Y67uVGtHxKskox7AaPSGIe0kojw5XU4nsXb9cggK6ktXlR5TqxqTc6bSzsu7x9A/rDTJzhocOpaBzeZwGud5V5qVF6cF3NGjUitUpZXd/+Bmvic8FzHe64Ac2SHcpwHNcfdcNs1t1Sp4T3W5lGvVof26kcx7SQiZ/sdM8PI5pywNA/CHW4+HZG06i09j1bC3c68qiWFjudBxTTc0TXD8I/JddnU3aPlus0WqjkcLxOAh2F68WeRTexnTmm1VrRGy5AI69awmNciRIQR80y9KY3l5tgkRlR5BMBvO4QPUjzIDdm/BAOSxsDMD1FBCHHBGnj5UDm8jiQfBSRjAwE5QS8Hgyz3QGQH226ymOOJEwSWkE1gZI3qhEpiD73kmXwxMumbW+U8lqbFTQ0hFxlkGHZASLEbqQZy3LQZYuq8UjHOGV5JKNH4pmiWUeDbNg+B8EA3gJ8JG2wSEpJlWckmiEI2jjGxMT628s/mhoTWVuMfOAjBKiwIHb/kqKkSyJ2c9UZByR2f0ektw6ZUy4ZwTXmRt8Sdyzz0L/AGDPh7QWvnK+81+59rNY6WjLlhZRazmMry2m4w15PMAfHlIJ7KdUn8XAqNoqFWNWEc54+mxDpg1/N9prrw0AWbNlvNtsc+CaTlE6JWtHx9EY7rzSfKKftnvr9i03yjmDXAnHXNXg5rotNKgt5GSpUZ1HOjTf75x7I0udrXOa8l9WA/qD2J6hYuMmlJHLOqp05U6jyl7oY7RU8ujIwAHXygjH3hf2T4qXPbEjWDmqcUk9Pdt7MHiMLZ5XMGT7PlaQMDkbzA/9wq+xKUH4cd/U77K801nFPK7G39HNUJtO0HcCiOxCNTpzz6mfVbTVJ/UxPpBwotJNY6L2KFfKPi61F0pHOO0RXapmesA6S1epC1i/+HHOEnMfilqDh5xhJ1EZyqZGu4eSbpGtC1PAmXQm8K9Q1UE6jTeCMlQnuUhGe1dUG2oDc43QPIZBG/8AlIWUF7L3bSFqwyeXocphn0EPGcYTLX1JjfWKSE4i383TAKC1jueF13TEyJG3hME8A+zpA9WSWboExrpeiRGnuBI27B2TKQbWkC9/1ujIm8hRPNG+uyRMl6FeVnNsdt0ZNU9PIp4I/JMpbieYEm/8lUXhpBsjLjV1SZLeEWhCR2/NIz1HT8CHK4G6pJLLOKtI6Ti8Z5mzgFzHRmOTl3aD96utL5+6pOM3++x9r0yrTu7J0G8MztNqtPCxzvaC3AggcznG7+yHUGE31tck9dR4welQt7yWiE0sIf8AVWzNZI1zHNaLcyxzfaJPu16dFCqOGYtb+pjVtq0LnKbS7h/WAy8ReyyDGC4Oce5wW7dDjKlRctlnJtUnQ+KUsNexn6mAkkxhrAMgG7o9BR5XD0XTTkltJnn3c6EoNLZv9WOSz7PmbIZQWtaA+TlunYpoAOxObPXCzm8SSjydFtHxacKcZJ/uuAeFfSDnaWQsbG9t3jmJbf2h+IjqPglUt8PM3lF39hUtYqdLjue0jzHIZYBzA5kjG7e7mD7zD8tk5LbTL7M3truF1TVOptI6PTa+LUs3F9juFEJzpM4b3pedsFWX6PjocLthfep89U6RJPygN+jw6lW7/wBCI9IqPkM6HTx5c4fFZO7nLg76XQpS5E/WtOD7jC8/wtJWbrVPU9CPQIL4thcvFa20chHkPyTVSXzHQui2uN5Irv4zAP3sMkXiW4W8biquJZMan4bpT+Bpj/qEE7bieCuiF81tNHh3XQa1HdGFxHg5Zgi13QrRlweNKM6bxIxtTpK8PWlsmVGeSsZDtikzTShzLIFClJLwmC4V0/3THkrSdymWvoWImWeyREnhHpGWEYEnhlaRx7/5QarAUdDcpikJm33tMqPB7lpAcgZonqED7gXRN9R1QPG2xaimsUEmZuG5ELnbnYJBJJcC5Bmw6vnaCo7LcUYz1TyUpIqviIN1g9lecmqkmWIXE3QQZySPRvf+v8qsDcUdFBq+U0FkmcUqeVk6Ph3HC0b2FnVoxqck0q1ShLMWacer08n2o235BebU6fJfCz3bf8QVo7SZ6ThOlflpLD0LcUuSVtVietS/ES/XuinqeC6gX7KYStOeWT3vz29FGMPzLB6H5uxu46akeTL1s2ti5HVyMjwGjYjxvJCSVKWV3PQtbW0VPw4br6l9+oErQR+6maW75abFA/yu+RWSjp27o8CeqwvU3w2YMXCXlxDSWSxnyOOoXQ60cb8M+udaLis7xZqaTiOQHkQygnJFNcTubH2HHvsVjKG226Pn7zpLz4lD2Ls8IJ5pGBpO0sZ5CfOgWO87Cjb9L9zipdSuaHlrLP7gc727aggfxNB+bXlNRz+k6l1i2l8UDxkLquaV+NmNAvyt1/JLDXZEPrNFPFOmM+rho5vZNaD9+Z9nzpwA+AKWcvDfsQ7y9uNqccIMcVjAw976H2YmED4mm/JT4bfb3NF0u5m81Z4+5WMw/wCmmrvzNvzrl3WmmXzI0fR6be9QYziUYJDjLFYqpW8zR6iwPUKXCX0f7Ey6XXh5qU/5FanQs91zQIy66lhNtJ3yBg+lHwVwm91z9GQup1reShcRyizpNc6xFqaJd9iRuWvHn38FcZuPmiVedPt7yn4lEocZ4dROMd17NtX8SJ8JcUXQm4s5x7accdF1jT2JdigEAgmtsWP1SCW0hE8NmjkoyXGWwIaRsmPOSQ6sHzQLBXmkafA9B3TNIpomAWgUnhg/VaymGvJBiv0QGcCawQe9oL+ouY5yCguJ7Tijn4ICe5ee+h4JGCWWUtO3mOxCDWeyL3OLrogx3AcWbXZQNZ5EuYPS0y8vuSGNCrIss0K6qDLIMcrgUFNJlmPXOGOqeTN00WYuKkD0yk0mT4foaGk4y4nev7LKVGMuR6pQezN/RcWEnuSZB8l51xYLGY8np2XVqlKayzK1GlGnk5HfuJMtduGPOx/uvPmpd+UfZ1I0+pW+V8SHamFxIeP30Qz/AO4wfmaz4hY5X2f8HJ0u7ks21blcGpDpoNXGHFovr3B7LLVUpSxk76lWpby52Et+jzo8QzOYO12PgVfiZ5RMr2lNf3Ipk/8ACZ+roneLo23+SeUuDnasXvoGt4VL1m5B2jAZ+QU5+g417SkvLBEN4PA03I7mP8Rv81rGFRrZGVTrUI7JpFocR00ewC2jazlyeXW6znuIm+k8IcBS1/Is5f6rIsQauCbBA9VnK2lHg6qHV9+TK4nws6e5YRbD+8jP2XDr5HxWHxbPk+gp1ad7DRU+wj6nHJGGsNsk96N2LY/p+XKfRS5yTz3R5Vu6nT7twlvFsc2X2ul5nfbbbX+bcLstJaKuOzOX8QWkU9cf3OX1EOcZ817yPlYy9TOlabob7pmqaBa4jCBtJhB/c+qRIAl6IK0kePgmgFV1oDxTKyFBvjKYpcFh8lgXumZpFZkm9lI0aAmob+iCo5Yhz7zW6ZSQbWWQdggTfYsyj3TypYMo87leAFox5538kjSbyE5/YUQgSQEERLiUypSwsECOgcndAasnmtHUWqE2aLm3soMuOQg2+9oJzuKIpIrORTn90FJDYnkZGyBNI0dLrawd03uYyp+h0/D9SyeMxSZB28CvMu7ZvzR5PX6T1GVrUw+D0Yc0iCTEjcwv/G0dL/EvGksb9u59RfWyuIK4o8ki4H+2aCGnErfwn8QHa7STU1pf2N7a4V1S0T+JGvxDUe6HA4O1LWjTTPnb+UqbwYMnGXN3dsvSjaxaPHdxV9SrLxxzvvFbwtILsZTrVHyylLqybz/VdCppGOG9ypLM430tUol7Ge7mznr+sJ4NVJGpwfUFpFlTKCZjU24PoWgk9pHR7UvGvaOnzI97pN284Oa0kZZHMwY9nMCK7PFV8aPouN7zX1R7vW05QhVjyWuHn9pqmjY0/wD7m2tqe2lk9S/uWcZfQwdY0Amt82vo4bpHwXfBiuduR2VG2NiHEYPVIDxZeyMBnAYgrplPAnIEw90YGpCJGVi0y08jGVXu7poh87iJZDecoLihRNHa7SL5HOHN6IJT0gYrH67poe+RJFbnPRUUtw4Ty26z4+HkgmSzsF7QOBo97UNCw0Sxprv0SBtHq5diTaYs5FSAjIzkILi1we095PckqsjeFwXw5oOFBk1kHVPcBY28Eggl3Fu1B2SHoXYMNbWTaCN8jQBWEyf3Ac4+qZSwWNFrHNOCENZCUM7nVw61k7AyS8Za4btPdeXc2m7lE9bpnVp20tMt4lpnPs+MvdRaHtI5Xg498dCvIlSknsfR5tpzVeE8fQPWvDI2tuyAvQtaLe7Pm+rXcatTynKat3MXG/JexGODyVIpRsO95VBKR6SbtuUsgkebKpyJoFx3P6tAIdoR7179/BUKb2wd9wCTGey4b+P9tnV0yeKmDMnbjVHJuRgx4Ak7rxI/FFH1/WJtW0MD+GD/AJibt7Ng9QwK4/Cv3Lrr/oY59DD4iBzYK+hoPyo+CqfEYzm74z1XQUg9NoC9ApVMGtpeEO6pOcY8syblLhF7/g3qpVxTfDB0qq7FLV8O5bsLWLTM9TT3MjU6euloaN4TyZk7qOO6k6IrIpw5uqClsFMbxsgIiheEymODRtt2tCI3K0rTu7uqNIv0PRMJujjxQEmkTGCHfmkJvKLP1usD4eKMGejuObIDQ6+SkhpoS5p61nY5QUmWoIhWcIIbeSq4Fx9fipOjKRYZEQL3CDPUmytLNi6QaRiJZKdzgfmjA3FFmPUdP1aMGTgwi8+iYsIFzBW/VMaZa0muLfNJrJM6eTVh40RgOWE6EZPOCUpx2RX1fGObrlaRgooapSe7Kf1ix3VDccEGTCQsZFh1pFHhJZrokJrYce3VNEIfpcVg+NK0TPc7P6PPuly3u1Jmlj/nSENH7OSt3agt8vd5b+BK+e/V9j7TqzWmnFljhWdVqb6Y/If0TW0Edd3HFrFGDxyMg43XvW0/Kj4GpHzvJW0mgLyCutzSWWYtvhHSaHQMjaXvPK0dSvMub7Hlhyen0/pU7iWZLYB+te4c0LWsZ/6shoH+UbleZKq5PzPL+h9VCws7OP8AdxkXHr5wfdkhk8DzMJ8i4UjjlNB43Tar08FyHVsntjmmOUbtdg+ncLqo3c6ffKPN6j0KLi6lPdGHxXQFt4XtU60akco+RlTlSliRzWvhrO2VodFORQLq32QbYyDvnfPyQPgZIRSZMeRL4zg2mi8hBpIAOT+spCe26HxMHomZNsVy8tnzQVnIDaJxk/mgrdD44sb1/ZBm5DmEHe1JOPQZDICLJrwQDiHqPddXb5pDW6CdqA7HxTJ04ZTlibtvWf6pGqkzxiBAsWK+CA1NFU6fJonHzQWplhkuNkyHHc8AgQom7AQaIru5h1QappjGR2LSJcsFmOcN6V/VBlKDkQdRna0sB4eBsUpPgFImsDmgDKDN5DEgPp80ycDI5qzapA4HX/Rk7f1XPdrVSY7SWmuhlcrZRf2Jy4+Tm4+dL5t/Fj6H2nVP8dOYPDJQ3WzgnEjQ9h7gi8JS/wASfoerUSrWkZRLuq4QHm1vRvdCwfI3PTZSnlBR6WOBpc4igqndyqvSjosekPV5uTGn1BlIklHuH91F+LNBzh2vp1WeOy+7PYvLyFhDwqW83/BOt1zWuAe320oFCMfZZ/NXXwCUYtryvC9TG06TUuP71y/cTJrHtH7fTtbH3jtrmX/5eRTUVnMJZZ31ejWtWOmnyhmsbhoa4ukA54JPxNAssPexeOhCI+vbuedY1p2td21b4Wa45dRp2yVkjK6rSo6c9PY83rliottI4zjGno11Xvo+apPDOcnabTOyLWAzjFf5SFyE5lgpizgYxoAohBOW2LbXTyPdGB7kGTFgHsEBpJjN+7goB7bhOiDKPVMSk5DPbJE6QGgk0dkiuC5G+Pr+SDPEmWZYhlGDNSZRLS380GyeSrM6/Da0jWKwOjeANkzOSbZ6XJxskEdkLfH1GKTLTHRBBDAazfpRQVkSYQev+Ui1Jni88paBVIDG+WVng+O6DVMbDgWgmW49k59CVLM3EsMdYtIza3DjCZLYuP3XG9imW8NHVfR3V5GQlNaotHL8FRSZs6khk9uP7LUNDSTs14+yT6r5irFptrlM/QqSjeWelcozZ9KTyxySCOeK/ZvOA9t7X27eaM/qisp8nN02+/LN0a3AbeIaxnuuhc7+JosH1G6nw6UuHg9zw7WfmUkV388h5tSaDciGwST/ABVsPDdaKKSxD3OG86nQtouNHeXGxZa5xceQc076AxiFtbnoHVsOil8Y7f7OKxs1Ju6uF7mnpdJFpm/iecuccklCpVKvHBN91mKeMlr2jJ2uYc4SnRlSwzGw6lrnszlYmuY10eebTyBzf5HG/UX+a0ys5+ZHZ1yntC4ia/AD7OaaC/dvmZ/I8cw/OvRJS4kb30VXto1PoZnHtKQ83lfR289UEfnlWLhNo5rWsa1bMum2zLLr2JSOnA6F3dBEkelIsZ+BTEslF0vvX+sJm6jsSTzYQLGNxsILds7JEywxj2826RKeBYkrBGypIpxyMEoxWEMnT6lqM2FOCC1qpfCu6ZlGJT1Dqx6+KRrFFNzuf0Rg2WwTnGhQs9bSBJFj2WxQZN9hzXYyUEgRNAohA3uRKRdn9YQVHOCg+TNBB0KOxLpK9UsCwFG1xz80CbSLYhwbPXCMmbluHp2ijnrhSyZt5JYMnpSCWNEoI8QgjThipDjKZpEs8M1XKbB9EyKsMo7XSapksfs5Mgj9UvPu7TV548nb0vqs7WeM7CtRoZmNA5RqYx9mzUjB4O6+q8nTpl6M+vbsr+OW8Mzy4fh1bf4QAQPnXyVZf0Of+gr9NXYscP4e91lkZiB+1JIeZ5HXlGzUpzb2fsjSNlZ2Xnk9TLb9VHpmlseT1cdyV00LWVR5nweF1LrDqeWHBiv4hzGybXswpRisI+bk5SeWbf0f1QDhZGVxX1HVHJ2WFfw6iTC4nDy6s1/qxO9XNpw/JeLny/sz7yqvGsGvQqh/JPppDdFnsz5sND5EKlxJfcXTn4tlo7o0fpNpryvZ6fUTjg+J6pScKuTg+JMvzXpM5aTwZjI63SNmxT20gpPIpsuf1uqL07AvY5xQUmkN02n5qFH4JkSmkaA0JA2SZh4qbFTRkNrKkqMk2Zz2EqkzoQcTTjuECky8yQ/oJGGAzqQaB36f7pIWjAOojJGOm6YRklyIhB5qI8kM0lxsekFHYpAtx9FzQdvNIh7PAptkm0FvA1jqx3QTgEtvesIGngpOZlBunsSGZQGS0LIwK/qpMjxhJCQakmTEOVtDzKAl5mM9tvaCdJ6E4NoFLkH2ndMMDI2dR1QTn1NPQ68tq6+KpMxqUtXBv6Ljw70satCFTlCp1KtLhmg7jvav7Lk/p0MnX/VK6XJncQ42+t8eC2hZU49jnldVavxM53Wa7qQSupJLgmMGytBOS7OAnkuUcI3OGygOB7HosqyzFmEXiSZ03H3DkinG8b2kn+HYr52cMScT7/o1bxaTh6oz+MQfsXtaMxOEjK/D1/8AqWn1WVN4km+HsLpFRU7iVCRqaeYajTNcMms+Y3XbaVPCq6Wef16yazg43iOnIcbwvoM5PkYvGxi6mLJpB0xkZ08nZNHRCIej0xJukxVJ4Rv6XRXWFeMcnBOo8m9w/gTnVQx1XNVuqdPZs0p0K1b4Uah4E0YLmjzIXFLqUV2O2PRrhrgr6j6OGjsR4G1ceoQZlU6dXpcnJ8W4KW3Q812wkprKMIVXF6ZcmI7T0c4IVHTrHgoM2S6AA2gNWdjzpr+FFAacEwUHd/6JBJPAx+o7JZEolZovrXgg0FStOSEFRaCh6E/NIHhhRPznrt/ZMlrYQ424lBotkRKSKTBYY52Wg9Tt5qCeHgcXENxk/wC6CeWS0WMjKQs4ZI0ttJ2KBOeGJ5CDugvOQRZNFAPZFsOHf9WgyZLou56Kg1DWt/XoglsbG/qmQ0KncScnySKSK56WkUEwG7QDaNXh4N5Q0c82jr+EEzQvidsQa8F417Tw9SPf6FdOnUwzOileOV1XJERFKPxM2B8iMfBcKS3i++6PY6vRlRqxuqfHcjQaj6pLy76eXLD28PMJ7yWf1I9h+H1C2Uo8mlxbhgeOePNr0rO9T8sz4TqPTZ0pNpHIa/SnqF66eVk8uMsPcw5NF73imdaqbG1wzh5xjKvZLLOSpU1PCOti0kenj9pNv91o3J6ABeRdXzk9MD2ul9GnXalPgVrBJJ++e5jfuwxYdnbmPTyXleI3uvdn0U7q0sl4dNZkeHCmg/uWf/N9k48XgrN1P+72M/zvUJvMYYR4QBlHlfAduZji5vqCSCEJvOzyL+pVIbXMNhnOZXeymDeci2Pb9mQf38F2W1w4ft3OXqPTqNel41A5XjehMbjjZe9GWpZPl4PD0syg0FUXkVJKMplJFd8oqkFqI+F4rKlkyTJ1MovG1BARTFv2xkpld9yA8ADmwdt0gw87Eyv2AykOKB9pijYQPATY8E/0SE2CzJsjH6ygb2R7UPLjQ939dEBFY3YUb/kgTQ5o9EGY6B9DukTLIl+ThBSECMhyZecoLls77JAOjeNimZtDW4dv6IJ7DHJkoU1o3SG2LlcgqKFsLrQU1E1dFIUznmkdb9FnO5yei868S0nVYNqpsWvpNoHMd9YiFmqkZ0e3sV46ksuLPvrScK1LwancytLPG6MgDnhcfeaT78Tq38D2OxTlF59Jf7PJlTr9KralvBjNJqZNMOZp9tp+43Z4OHQpPEnvtI9mNS36hT25NR0UOpbzRuF9v7hddC8nS2lwfM9Q6JKLykZZ+jjgdgvSj1Cm0eFKxrJ4waYgj0rPaSZI2Hc9AFw172VXyx4PZ6b0fXPLRlGd7pBJKLld+7Z0iafvH+KvhuuRpNc7f7PZvr2NJK1t95d2Oja+UlsLuUD95OevdrOw8dypim+fY0o21Cxj4tbeYDtHomnleC89XE/NdKtarWVscc/xJ5sR4LE3CBGwzaZxLQPfjJJa5vUZ2K5Jpxema+56VvfUr+DpzS3F6yAezBjvAE0R8hbh6gEenippzedzjtE7a4dCXwsL6TxiSJj2ge+0H4r37KTccHy/VaKo3DSOKljyu04lLJkC7o/JUzq2wOay3eSROdgXwkdaCQ1JEubiut35oBPfIyJmCghvcraloO/mg1g2go3HFUd0mDwxojcSNvFBGpJD2s7pEZDc6wbq0EopSOyU0bJAh3SkDaLEYJG9ZSM3szxPLn8kByFFIK2QJxYPtB1QVpZBcDtgIwNbcke06HdAaXyTzXVbJk4LTCEGTygax6nKBinuA22SKS3Bgmo4QVKOxrwTX5lM5ZRwdlwZpYxvLl7jQyvHv6uNj3ujW8Zed9hep4jqCXNaYpKwWtcObHgav0XmaYtZex9Tb3FlJ4UsM5XVyOZLztDoZOoIoH0O4XXBKUcPdHtqMKsNLw0aei4009fYS3n/ANN//wCb7HHkspUWvqv5R4N10eVJupbP7DZIWlxLf+XlGbH2HX3H3fMWFOGl6r+Tmturzj/bu4jnfSeSD3Z2Z6EZDuxBCXga/hZ6ysaNdKdN7Aid8jhPM23n9xD2v77h808fpi9u7OG/u4W0fBobye2wWkj9s9zQ62jM0v4jv7Np7dyqSzhey/5MKFtGwpeNW3qP+AuI8R/04qEbdgPJeza2mlZkfJdQ6hUuJtt7GEZs+K9HSjzdzsfoyT7F97UfjS+d6njVg+h6EpOf0K0AuOIAfdlo9hbq+Vrz1y/3PcvGvz0fsecP+SgB35V71hvk8D8RtfmNjkp4PePbovTxk8SM0kc995SdvYLqaBQIfFLQyghrcFpDjdWeiB7pENbj+6QZ3FTScrdr9EFxWWFpjY/olgUxsl79UCRXZNaC3EeWWN0jPJWkBBrcJmiwFHQpAPcZY5vHqgnDwMdkBIhbMXJZAxkILWA44wRn5IE5YZXjjPjuqNG0FJshCSyHDICNs90EyiwmtukCfBfsV5bqTn7laaq6JGscla6rCZrjJe0swJF4/wBkzCccHZcM1QewDm5XNNtPYry72g5bpHqdHvo28nGfDJ1HMCTLCH3/AKkfune8jYrysNbJ/Zn08rCzuo5g8MiNzXsLWH21f6UgpwHhefUH0Szvvt9exh+WurLDg8r1MzVcGYTUbiw9WSA8o8n1t50t41ZJep3W3X4N6aqx9Rul4dqY/dLGyRXtztx/E03YKmVSD3WzNbyVjdU/M1kaJBEeRhExdkWARH3PbmyOtJ6fEWXt/wAnyv5qVq3ClLK9SrxWV0bR7xc6bD5hlrW/gaehPUojiT9Eux73RLODzWk9UjefpuXTMZBRb1rr3KLaovFbmcHXVWqdjnJYXbV1X0EbiLWzPjpQa5G6ThznuAaLN/D1WVa7hBZbLpUJ1XpijqNTL7KMaeL35XCq7XuT2AC+eqVXUm5y4PuOmWKt6euWyKWodytLWm8Ngj8XOFOcPAAuPqERjn77mNs/zN5Kt+mI36QkNY2MfdaB8AvoOnw8mT5brFfxLhs5X6xX+F6GcHnqGTkZJQXX0O1dFOD01F6RrJrxaRLh3Je8bX6IEkCHkeCRWENJxg7oJxuDyG97vfslkeRhrZ2/h+soJ35IcKABN9kCW5DwN6o9ki0wYpiUYBxwNcQdt0YI3BlGUDT2Cd5YQAPt3VQAAKB6Vyx0L9r3+WyDNr0PGXwpIekhtE9vNAMXNEHf1pMqLaAfCRQaPVMpSzyHA2jkoFJ5RZf1F4rdJmXBVaTdH4pGm3KGGEg4ygnUhsTeXfdMlvI1vEC01ZQ1kPDyb3C/pARQ5vQrkq2kJ9i6devQflZte1gm+0OV3RzcFebUsKkfh3R7lp+IpxWmothr4HkUJGTN7SCnAfzDK5HRlF8NHp/nbC6XnWCm7SOBv6rfXExq/haeZPv/AAEOn2DeVMqznV/djjY3qwDm5v5iclNKHdvJ6tGzsYw0LDyBpZ92gCNxwY5csd3onc+efFVLfd7/ALHl1+l1raXiWktvQtQxiM+698B/DRewjwG4HxWbWfqKHWd9F1Dcvxa2U7jTvrqTynzpyhtr1Nc9OqbhmSQ4M0UY6iIFx+WFDy+z+4vzdhQ+BZYULWta5zSWtP25n5c7+EefYIaxzu/Q5qlxXvnoprET0DAXCZwIaxtRNO5vd7hsCe3QLstqMpy/2K+uadjbulDl8mRxjVXZtfT0qapwwfCOTqT1M5t8w/DaWTpUTlg3Kpnptjo2Eu7KSG8IOU8u+/ggS3GwkEf0SIlsNfDjKklS3Pctf3QGcnpGkEGr6oHF7YCkmsVSBKOA2UR4pMTzkSyDfzQ2U5HmirwUgbyNPvdUyeD2W7UUBzyJDu+6C8Hi4kpBjAdgbJiGRO3wkTJHhW+f7JgwHOs77pjSwG2HNfC/igNXc9FN0G/YoaBxyQYufuMpE50lpooIMnuweW82ge6FSxEoNFNIdFD1SyS5ZHjVOacWgWiLW5cg4uRv0RoXoZyp44NPT8XPdS6FOXKI11I8MuQ8bPh6rGdlSltg2he3EN0y0ddFKKewH0XHU6bJbwZ6tt+Ia1J4Z4aFoH7KVzB+E05v/a669FwTo1I/Ej2Ydbtq/wDlime+qydtO/zY5v8A4uWWl/U119Ml5sYGxiRv/TMPdsZJ+ZVK2lL1MpXXTae6WQnyNsOkcZSNuauUeTRgLro2Es8HBcfiBQWmisIzOIcSLjV+i9yhQjSWEfL1q868tUmYeslJ/stpMKcTKNhZnUZbo+gB81rol6Haqc/lfsxbHnsfgUtEvQboz+V+zCfETnPwRol6CjCfGl+zGwMvob8knCXoTOlUX6X7MdK7vd9MFLRL0IVGp8r9mPaPdzlLw5ejIdKpn4X7MWRewPgjRL0ZSpVPlfsxHKSDv2Rol6M0VOefhfswoo6GAfVGiXoxSp1M/C/Zhad3nv2S8OXoxSoz+V+zLQjPVLRL0fsZeHP5X7MU6E9dk9EvRlqE3+l+zA6dRnsjRL0Y1Sn8r9mI1F9L+CNEvRmkaU+8X7MBnN0v1CPDl6MbpS+V+zHlp6jojw5ejI8Ofyv2ZOmbvYpPRL0Yp0pv9L9mOLTVDbqUaJejJ8Ofyv2ZSETg5PRL0NvDk18L9mW3X2N+SNEvRmSpT+V+zAMZGRulol6Mapz+V+zG6dx6+KWiXoyZ0Z/K/ZhPJ7FPRL0JVGfyv2YEAvCWiXoxyoz+V+zNCJtDP5I0S9GYOlUz8L9mSLGEtEvR+weHP5X7MQ+TKahL0Zaozx8L9mS547fJVpl6MSo1flfsw2OrIRpl6CdGo/0v2Z5s3TOU9MvRh4E/lfsy3BqGezo+09pbqO7OXlpttD2nBs4Nk1mhRNMvQ66VCiorxIPPfZl0cQgDfsz83Ju1wH7TGac8jlsEevgFMqWf0mqpW/yP2kBPrnXGW89DUB0mwJ01D3KL3ftL3I5fCtkKik86f4JcLfD8j9pDncUBAJEzd7HMxwHvg0MtNhlgE9aJBFgvEscfwJUrV8037SKL+IExj3XNf7l8psH9nH7Si55oc/tqFXmM2BYTUZbbP/7P/oHQtsbU37SHwz6drSHtmeecEEU08nt3OLSPaV+65WX3BO+UKMu6KdK2fEH7SFPfp+V1RzudUnKHkBtlxdHlsl00Uw73vk5RpnjdD0Wy4g/aRWdpwXOLAQwk8gcbcGjA5jtzGrNYs0MJaH3TOOuvP5IyS/Zn/9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9812" name="AutoShape 4"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9813" name="AutoShape 6"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9814" name="AutoShape 8"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19815" name="AutoShape 10"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2" name="Rectangle 3"/>
          <p:cNvSpPr>
            <a:spLocks noGrp="1" noChangeArrowheads="1"/>
          </p:cNvSpPr>
          <p:nvPr>
            <p:ph idx="1"/>
          </p:nvPr>
        </p:nvSpPr>
        <p:spPr>
          <a:xfrm>
            <a:off x="685800" y="1628775"/>
            <a:ext cx="3886200" cy="4114800"/>
          </a:xfrm>
        </p:spPr>
        <p:txBody>
          <a:bodyPr rtlCol="0">
            <a:normAutofit/>
          </a:bodyPr>
          <a:lstStyle/>
          <a:p>
            <a:pPr eaLnBrk="1" fontAlgn="auto" hangingPunct="1">
              <a:spcAft>
                <a:spcPts val="0"/>
              </a:spcAft>
              <a:defRPr/>
            </a:pPr>
            <a:r>
              <a:rPr lang="en-GB" altLang="en-US" sz="2800" dirty="0">
                <a:latin typeface="+mj-lt"/>
              </a:rPr>
              <a:t>A</a:t>
            </a:r>
            <a:r>
              <a:rPr lang="en-GB" altLang="en-US" sz="2800" dirty="0" smtClean="0">
                <a:latin typeface="+mj-lt"/>
              </a:rPr>
              <a:t> vaccine would allow protection of pregnant women, there still are challenges though</a:t>
            </a:r>
            <a:r>
              <a:rPr lang="en-GB" altLang="en-US" sz="2800" baseline="30000" dirty="0" smtClean="0">
                <a:latin typeface="+mj-lt"/>
              </a:rPr>
              <a:t>*</a:t>
            </a:r>
          </a:p>
          <a:p>
            <a:pPr eaLnBrk="1" fontAlgn="auto" hangingPunct="1">
              <a:spcAft>
                <a:spcPts val="0"/>
              </a:spcAft>
              <a:defRPr/>
            </a:pPr>
            <a:r>
              <a:rPr lang="en-GB" altLang="en-US" sz="2800" dirty="0" smtClean="0">
                <a:latin typeface="+mj-lt"/>
              </a:rPr>
              <a:t>Will the number of microcephaly cases fall naturally?</a:t>
            </a:r>
            <a:endParaRPr lang="en-GB" altLang="en-US" sz="2800" dirty="0" smtClean="0"/>
          </a:p>
          <a:p>
            <a:pPr eaLnBrk="1" fontAlgn="auto" hangingPunct="1">
              <a:spcAft>
                <a:spcPts val="0"/>
              </a:spcAft>
              <a:defRPr/>
            </a:pPr>
            <a:endParaRPr lang="en-GB" altLang="en-US" sz="2800" dirty="0" smtClean="0"/>
          </a:p>
          <a:p>
            <a:pPr eaLnBrk="1" fontAlgn="auto" hangingPunct="1">
              <a:spcAft>
                <a:spcPts val="0"/>
              </a:spcAft>
              <a:defRPr/>
            </a:pPr>
            <a:endParaRPr lang="en-GB" altLang="en-US" sz="2800" dirty="0" smtClean="0"/>
          </a:p>
        </p:txBody>
      </p:sp>
      <p:pic>
        <p:nvPicPr>
          <p:cNvPr id="11981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86325" y="1550988"/>
            <a:ext cx="380047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8" name="TextBox 5"/>
          <p:cNvSpPr txBox="1">
            <a:spLocks noChangeArrowheads="1"/>
          </p:cNvSpPr>
          <p:nvPr/>
        </p:nvSpPr>
        <p:spPr bwMode="auto">
          <a:xfrm>
            <a:off x="3436938" y="6156325"/>
            <a:ext cx="8120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latin typeface="Times New Roman" panose="02020603050405020304" pitchFamily="18" charset="0"/>
              </a:rPr>
              <a:t>* Marston, H.D., et al. N Engl J Med 2016; 375:1209-1212</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GB" altLang="en-US" smtClean="0"/>
              <a:t>What about Microcephaly?</a:t>
            </a:r>
          </a:p>
        </p:txBody>
      </p:sp>
      <p:sp>
        <p:nvSpPr>
          <p:cNvPr id="121859" name="AutoShape 2" descr="data:image/jpeg;base64,/9j/4AAQSkZJRgABAQAAAQABAAD/2wCEAAkGBxQTEhUUExQWFRUXGBgYFxgXGBcYHBcYFxQXFxoYGhoYHCggGBolHBcYITEhJSkrLi4uFx8zODMsNygtLiwBCgoKDg0OGhAQGiwkHCQsLCwsLCwsLCwsLCwsLCwsLCwsLCwsLCwsLCwsLCwsLCwsLCwsLCwsLCwsLCwsLCwsLP/AABEIAKgBLAMBEQACEQEDEQH/xAAbAAACAwEBAQAAAAAAAAAAAAACAwEEBQYAB//EAEAQAAEEAQIEAwQHBwIFBQAAAAEAAgMRIQQxBRJBUWFxgRMikaEGFDJCUrHwIzNicsHR8UPhFSRUkrJTY4Ki0v/EABsBAAMBAQEBAQAAAAAAAAAAAAABAgMEBQYH/8QANREAAgEDAwIEBAUEAQUAAAAAAAECAwQREiExBUETIlGRMlJhgQYUQnGhFSMzscEkYtHh8P/aAAwDAQACEQMRAD8AwNCBv5AIZ89UbTN/h2ivAGFzVZ47mKTmy/JOyNwjYwySkXyj7viTsF5VSvJ8PY+n6f0NSp+LXemIT+KSNbcmnDmjcxvD+UeIF15rBVJN7S9z049Isq3lpz3E/wDGTLjSxCwLdI/DGeZKp1JR+OXsax6JaWy11mL9hZ9/UzPP4oY/cHgCN1m5zfCX3ZK6la0/LSpZj64Hs087G87HjVRdRXvgeXdKNwk8PZmrp2F9HhRYL4mTML4un2mnBafFerb3e+JHynU+i1LV6lujneI6LfyXo5PJpVGtmc+5lHxGAqyd+coGR2MmyOqAivQqnUnYdPmng2VPuWY5sdlLM5R3HwyAfasqWZyRYY0C968UGbbAEPu+6fPqgerD3EuAaas53Pggvdoa1hBusd/NBGUw96vY7IFwG+PGEEp5ZRc33sdEzfK07jDHn+iROdsHoxvYRkbY1rggzaBe5CGkxJATL3HR0QkyHlMTKG+qaLWTxb6oDO5V56JTNcZPcl7IDOAmQkHojInNMZJHVXXmkRGWRrDTt8djlBLCeWkdvJISymRJBYsJ5BS3K4jAwbTya5b4LkPLQ/shmMtWTY4XFt49029jnqy3OvB9hpy6re4hrB3cdl5F7Pse30GyVapqlwih7IRscwN53H9468vkP3f5Bv40vN3bTPoKlSN1PM3ilHt6jOERhrzY5eUftHh4sBv4m1Vk4o5Sq5axnLZNw6Tj4qThjh8Z+hW1XExI8tbGBCMtj+y1zjs6Stx1ryVwouEefN6nNBK6Xi3MsR7R7v6lfU6KWUtMb2vN4bG4tcwdwMfJVCcF8a+5rG6nSb8NrHytYLkBlZUpdRaeVz6p4JGGyNwHjpe6zloflMFou81IR0TXb1LspAP1hoAI5RMG/Ze1+zgO97rKDlB6H9jstbj83SdGrzgq8c0oAJG2/wAV79rW1R3Pibyh4NZo4vVRZIC7Uy4S2KOoacdeuUzaLQL9HkOB8MoyUqnY9Fpsk+V+aBOohluFl1HyCRO3CGC7G1V0SJ2JDqNDrn0QJpNZA1TDjOUyoPsNZJYyRXZIlpJhRt7/AOAglsN7O10kJMSAB3ymVyERjG6Qv3CY1MGxLz80FoGZtDohBF7iGP6qjTBPtaPmkLTlEde4QHYYxl7bIJbwKdps/wBkZLVTYfBARdoyRKSYTGFDJyTMLrGM2kEdhc0Yv0+BQmVFiIWk3nCbLk0jQZZHLtSkwfOQY4wTRyFQNvGwTomX9qkAnI6nhEYNeiHwcdTk39c65427iKN0tfxVTfmV8/ey3Z9t05eB0+U+72KT4pHyFrKjY04ds5xBpzubqcE/q1zZUI5fJvSjRjTgobvPqVJmsiH1fLrcZJXjPM4k8oJIogdfFVDVJ6/Y67uVGtHxKskox7AaPSGIe0kojw5XU4nsXb9cggK6ktXlR5TqxqTc6bSzsu7x9A/rDTJzhocOpaBzeZwGud5V5qVF6cF3NGjUitUpZXd/+Bmvic8FzHe64Ac2SHcpwHNcfdcNs1t1Sp4T3W5lGvVof26kcx7SQiZ/sdM8PI5pywNA/CHW4+HZG06i09j1bC3c68qiWFjudBxTTc0TXD8I/JddnU3aPlus0WqjkcLxOAh2F68WeRTexnTmm1VrRGy5AI69awmNciRIQR80y9KY3l5tgkRlR5BMBvO4QPUjzIDdm/BAOSxsDMD1FBCHHBGnj5UDm8jiQfBSRjAwE5QS8Hgyz3QGQH226ymOOJEwSWkE1gZI3qhEpiD73kmXwxMumbW+U8lqbFTQ0hFxlkGHZASLEbqQZy3LQZYuq8UjHOGV5JKNH4pmiWUeDbNg+B8EA3gJ8JG2wSEpJlWckmiEI2jjGxMT628s/mhoTWVuMfOAjBKiwIHb/kqKkSyJ2c9UZByR2f0ektw6ZUy4ZwTXmRt8Sdyzz0L/AGDPh7QWvnK+81+59rNY6WjLlhZRazmMry2m4w15PMAfHlIJ7KdUn8XAqNoqFWNWEc54+mxDpg1/N9prrw0AWbNlvNtsc+CaTlE6JWtHx9EY7rzSfKKftnvr9i03yjmDXAnHXNXg5rotNKgt5GSpUZ1HOjTf75x7I0udrXOa8l9WA/qD2J6hYuMmlJHLOqp05U6jyl7oY7RU8ujIwAHXygjH3hf2T4qXPbEjWDmqcUk9Pdt7MHiMLZ5XMGT7PlaQMDkbzA/9wq+xKUH4cd/U77K801nFPK7G39HNUJtO0HcCiOxCNTpzz6mfVbTVJ/UxPpBwotJNY6L2KFfKPi61F0pHOO0RXapmesA6S1epC1i/+HHOEnMfilqDh5xhJ1EZyqZGu4eSbpGtC1PAmXQm8K9Q1UE6jTeCMlQnuUhGe1dUG2oDc43QPIZBG/8AlIWUF7L3bSFqwyeXocphn0EPGcYTLX1JjfWKSE4i383TAKC1jueF13TEyJG3hME8A+zpA9WSWboExrpeiRGnuBI27B2TKQbWkC9/1ujIm8hRPNG+uyRMl6FeVnNsdt0ZNU9PIp4I/JMpbieYEm/8lUXhpBsjLjV1SZLeEWhCR2/NIz1HT8CHK4G6pJLLOKtI6Ti8Z5mzgFzHRmOTl3aD96utL5+6pOM3++x9r0yrTu7J0G8MztNqtPCxzvaC3AggcznG7+yHUGE31tck9dR4welQt7yWiE0sIf8AVWzNZI1zHNaLcyxzfaJPu16dFCqOGYtb+pjVtq0LnKbS7h/WAy8ReyyDGC4Oce5wW7dDjKlRctlnJtUnQ+KUsNexn6mAkkxhrAMgG7o9BR5XD0XTTkltJnn3c6EoNLZv9WOSz7PmbIZQWtaA+TlunYpoAOxObPXCzm8SSjydFtHxacKcZJ/uuAeFfSDnaWQsbG9t3jmJbf2h+IjqPglUt8PM3lF39hUtYqdLjue0jzHIZYBzA5kjG7e7mD7zD8tk5LbTL7M3truF1TVOptI6PTa+LUs3F9juFEJzpM4b3pedsFWX6PjocLthfep89U6RJPygN+jw6lW7/wBCI9IqPkM6HTx5c4fFZO7nLg76XQpS5E/WtOD7jC8/wtJWbrVPU9CPQIL4thcvFa20chHkPyTVSXzHQui2uN5Irv4zAP3sMkXiW4W8biquJZMan4bpT+Bpj/qEE7bieCuiF81tNHh3XQa1HdGFxHg5Zgi13QrRlweNKM6bxIxtTpK8PWlsmVGeSsZDtikzTShzLIFClJLwmC4V0/3THkrSdymWvoWImWeyREnhHpGWEYEnhlaRx7/5QarAUdDcpikJm33tMqPB7lpAcgZonqED7gXRN9R1QPG2xaimsUEmZuG5ELnbnYJBJJcC5Bmw6vnaCo7LcUYz1TyUpIqviIN1g9lecmqkmWIXE3QQZySPRvf+v8qsDcUdFBq+U0FkmcUqeVk6Ph3HC0b2FnVoxqck0q1ShLMWacer08n2o235BebU6fJfCz3bf8QVo7SZ6ThOlflpLD0LcUuSVtVietS/ES/XuinqeC6gX7KYStOeWT3vz29FGMPzLB6H5uxu46akeTL1s2ti5HVyMjwGjYjxvJCSVKWV3PQtbW0VPw4br6l9+oErQR+6maW75abFA/yu+RWSjp27o8CeqwvU3w2YMXCXlxDSWSxnyOOoXQ60cb8M+udaLis7xZqaTiOQHkQygnJFNcTubH2HHvsVjKG226Pn7zpLz4lD2Ls8IJ5pGBpO0sZ5CfOgWO87Cjb9L9zipdSuaHlrLP7gc727aggfxNB+bXlNRz+k6l1i2l8UDxkLquaV+NmNAvyt1/JLDXZEPrNFPFOmM+rho5vZNaD9+Z9nzpwA+AKWcvDfsQ7y9uNqccIMcVjAw976H2YmED4mm/JT4bfb3NF0u5m81Z4+5WMw/wCmmrvzNvzrl3WmmXzI0fR6be9QYziUYJDjLFYqpW8zR6iwPUKXCX0f7Ey6XXh5qU/5FanQs91zQIy66lhNtJ3yBg+lHwVwm91z9GQup1reShcRyizpNc6xFqaJd9iRuWvHn38FcZuPmiVedPt7yn4lEocZ4dROMd17NtX8SJ8JcUXQm4s5x7accdF1jT2JdigEAgmtsWP1SCW0hE8NmjkoyXGWwIaRsmPOSQ6sHzQLBXmkafA9B3TNIpomAWgUnhg/VaymGvJBiv0QGcCawQe9oL+ouY5yCguJ7Tijn4ICe5ee+h4JGCWWUtO3mOxCDWeyL3OLrogx3AcWbXZQNZ5EuYPS0y8vuSGNCrIss0K6qDLIMcrgUFNJlmPXOGOqeTN00WYuKkD0yk0mT4foaGk4y4nev7LKVGMuR6pQezN/RcWEnuSZB8l51xYLGY8np2XVqlKayzK1GlGnk5HfuJMtduGPOx/uvPmpd+UfZ1I0+pW+V8SHamFxIeP30Qz/AO4wfmaz4hY5X2f8HJ0u7ks21blcGpDpoNXGHFovr3B7LLVUpSxk76lWpby52Et+jzo8QzOYO12PgVfiZ5RMr2lNf3Ipk/8ACZ+roneLo23+SeUuDnasXvoGt4VL1m5B2jAZ+QU5+g417SkvLBEN4PA03I7mP8Rv81rGFRrZGVTrUI7JpFocR00ewC2jazlyeXW6znuIm+k8IcBS1/Is5f6rIsQauCbBA9VnK2lHg6qHV9+TK4nws6e5YRbD+8jP2XDr5HxWHxbPk+gp1ad7DRU+wj6nHJGGsNsk96N2LY/p+XKfRS5yTz3R5Vu6nT7twlvFsc2X2ul5nfbbbX+bcLstJaKuOzOX8QWkU9cf3OX1EOcZ817yPlYy9TOlabob7pmqaBa4jCBtJhB/c+qRIAl6IK0kePgmgFV1oDxTKyFBvjKYpcFh8lgXumZpFZkm9lI0aAmob+iCo5Yhz7zW6ZSQbWWQdggTfYsyj3TypYMo87leAFox5538kjSbyE5/YUQgSQEERLiUypSwsECOgcndAasnmtHUWqE2aLm3soMuOQg2+9oJzuKIpIrORTn90FJDYnkZGyBNI0dLrawd03uYyp+h0/D9SyeMxSZB28CvMu7ZvzR5PX6T1GVrUw+D0Yc0iCTEjcwv/G0dL/EvGksb9u59RfWyuIK4o8ki4H+2aCGnErfwn8QHa7STU1pf2N7a4V1S0T+JGvxDUe6HA4O1LWjTTPnb+UqbwYMnGXN3dsvSjaxaPHdxV9SrLxxzvvFbwtILsZTrVHyylLqybz/VdCppGOG9ypLM430tUol7Ge7mznr+sJ4NVJGpwfUFpFlTKCZjU24PoWgk9pHR7UvGvaOnzI97pN284Oa0kZZHMwY9nMCK7PFV8aPouN7zX1R7vW05QhVjyWuHn9pqmjY0/wD7m2tqe2lk9S/uWcZfQwdY0Amt82vo4bpHwXfBiuduR2VG2NiHEYPVIDxZeyMBnAYgrplPAnIEw90YGpCJGVi0y08jGVXu7poh87iJZDecoLihRNHa7SL5HOHN6IJT0gYrH67poe+RJFbnPRUUtw4Ty26z4+HkgmSzsF7QOBo97UNCw0Sxprv0SBtHq5diTaYs5FSAjIzkILi1we095PckqsjeFwXw5oOFBk1kHVPcBY28Eggl3Fu1B2SHoXYMNbWTaCN8jQBWEyf3Ac4+qZSwWNFrHNOCENZCUM7nVw61k7AyS8Za4btPdeXc2m7lE9bpnVp20tMt4lpnPs+MvdRaHtI5Xg498dCvIlSknsfR5tpzVeE8fQPWvDI2tuyAvQtaLe7Pm+rXcatTynKat3MXG/JexGODyVIpRsO95VBKR6SbtuUsgkebKpyJoFx3P6tAIdoR7179/BUKb2wd9wCTGey4b+P9tnV0yeKmDMnbjVHJuRgx4Ak7rxI/FFH1/WJtW0MD+GD/AJibt7Ng9QwK4/Cv3Lrr/oY59DD4iBzYK+hoPyo+CqfEYzm74z1XQUg9NoC9ApVMGtpeEO6pOcY8syblLhF7/g3qpVxTfDB0qq7FLV8O5bsLWLTM9TT3MjU6euloaN4TyZk7qOO6k6IrIpw5uqClsFMbxsgIiheEymODRtt2tCI3K0rTu7uqNIv0PRMJujjxQEmkTGCHfmkJvKLP1usD4eKMGejuObIDQ6+SkhpoS5p61nY5QUmWoIhWcIIbeSq4Fx9fipOjKRYZEQL3CDPUmytLNi6QaRiJZKdzgfmjA3FFmPUdP1aMGTgwi8+iYsIFzBW/VMaZa0muLfNJrJM6eTVh40RgOWE6EZPOCUpx2RX1fGObrlaRgooapSe7Kf1ix3VDccEGTCQsZFh1pFHhJZrokJrYce3VNEIfpcVg+NK0TPc7P6PPuly3u1Jmlj/nSENH7OSt3agt8vd5b+BK+e/V9j7TqzWmnFljhWdVqb6Y/If0TW0Edd3HFrFGDxyMg43XvW0/Kj4GpHzvJW0mgLyCutzSWWYtvhHSaHQMjaXvPK0dSvMub7Hlhyen0/pU7iWZLYB+te4c0LWsZ/6shoH+UbleZKq5PzPL+h9VCws7OP8AdxkXHr5wfdkhk8DzMJ8i4UjjlNB43Tar08FyHVsntjmmOUbtdg+ncLqo3c6ffKPN6j0KLi6lPdGHxXQFt4XtU60akco+RlTlSliRzWvhrO2VodFORQLq32QbYyDvnfPyQPgZIRSZMeRL4zg2mi8hBpIAOT+spCe26HxMHomZNsVy8tnzQVnIDaJxk/mgrdD44sb1/ZBm5DmEHe1JOPQZDICLJrwQDiHqPddXb5pDW6CdqA7HxTJ04ZTlibtvWf6pGqkzxiBAsWK+CA1NFU6fJonHzQWplhkuNkyHHc8AgQom7AQaIru5h1QappjGR2LSJcsFmOcN6V/VBlKDkQdRna0sB4eBsUpPgFImsDmgDKDN5DEgPp80ycDI5qzapA4HX/Rk7f1XPdrVSY7SWmuhlcrZRf2Jy4+Tm4+dL5t/Fj6H2nVP8dOYPDJQ3WzgnEjQ9h7gi8JS/wASfoerUSrWkZRLuq4QHm1vRvdCwfI3PTZSnlBR6WOBpc4igqndyqvSjosekPV5uTGn1BlIklHuH91F+LNBzh2vp1WeOy+7PYvLyFhDwqW83/BOt1zWuAe320oFCMfZZ/NXXwCUYtryvC9TG06TUuP71y/cTJrHtH7fTtbH3jtrmX/5eRTUVnMJZZ31ejWtWOmnyhmsbhoa4ukA54JPxNAssPexeOhCI+vbuedY1p2td21b4Wa45dRp2yVkjK6rSo6c9PY83rliottI4zjGno11Xvo+apPDOcnabTOyLWAzjFf5SFyE5lgpizgYxoAohBOW2LbXTyPdGB7kGTFgHsEBpJjN+7goB7bhOiDKPVMSk5DPbJE6QGgk0dkiuC5G+Pr+SDPEmWZYhlGDNSZRLS380GyeSrM6/Da0jWKwOjeANkzOSbZ6XJxskEdkLfH1GKTLTHRBBDAazfpRQVkSYQev+Ui1Jni88paBVIDG+WVng+O6DVMbDgWgmW49k59CVLM3EsMdYtIza3DjCZLYuP3XG9imW8NHVfR3V5GQlNaotHL8FRSZs6khk9uP7LUNDSTs14+yT6r5irFptrlM/QqSjeWelcozZ9KTyxySCOeK/ZvOA9t7X27eaM/qisp8nN02+/LN0a3AbeIaxnuuhc7+JosH1G6nw6UuHg9zw7WfmUkV388h5tSaDciGwST/ABVsPDdaKKSxD3OG86nQtouNHeXGxZa5xceQc076AxiFtbnoHVsOil8Y7f7OKxs1Ju6uF7mnpdJFpm/iecuccklCpVKvHBN91mKeMlr2jJ2uYc4SnRlSwzGw6lrnszlYmuY10eebTyBzf5HG/UX+a0ys5+ZHZ1yntC4ia/AD7OaaC/dvmZ/I8cw/OvRJS4kb30VXto1PoZnHtKQ83lfR289UEfnlWLhNo5rWsa1bMum2zLLr2JSOnA6F3dBEkelIsZ+BTEslF0vvX+sJm6jsSTzYQLGNxsILds7JEywxj2826RKeBYkrBGypIpxyMEoxWEMnT6lqM2FOCC1qpfCu6ZlGJT1Dqx6+KRrFFNzuf0Rg2WwTnGhQs9bSBJFj2WxQZN9hzXYyUEgRNAohA3uRKRdn9YQVHOCg+TNBB0KOxLpK9UsCwFG1xz80CbSLYhwbPXCMmbluHp2ijnrhSyZt5JYMnpSCWNEoI8QgjThipDjKZpEs8M1XKbB9EyKsMo7XSapksfs5Mgj9UvPu7TV548nb0vqs7WeM7CtRoZmNA5RqYx9mzUjB4O6+q8nTpl6M+vbsr+OW8Mzy4fh1bf4QAQPnXyVZf0Of+gr9NXYscP4e91lkZiB+1JIeZ5HXlGzUpzb2fsjSNlZ2Xnk9TLb9VHpmlseT1cdyV00LWVR5nweF1LrDqeWHBiv4hzGybXswpRisI+bk5SeWbf0f1QDhZGVxX1HVHJ2WFfw6iTC4nDy6s1/qxO9XNpw/JeLny/sz7yqvGsGvQqh/JPppDdFnsz5sND5EKlxJfcXTn4tlo7o0fpNpryvZ6fUTjg+J6pScKuTg+JMvzXpM5aTwZjI63SNmxT20gpPIpsuf1uqL07AvY5xQUmkN02n5qFH4JkSmkaA0JA2SZh4qbFTRkNrKkqMk2Zz2EqkzoQcTTjuECky8yQ/oJGGAzqQaB36f7pIWjAOojJGOm6YRklyIhB5qI8kM0lxsekFHYpAtx9FzQdvNIh7PAptkm0FvA1jqx3QTgEtvesIGngpOZlBunsSGZQGS0LIwK/qpMjxhJCQakmTEOVtDzKAl5mM9tvaCdJ6E4NoFLkH2ndMMDI2dR1QTn1NPQ68tq6+KpMxqUtXBv6Ljw70satCFTlCp1KtLhmg7jvav7Lk/p0MnX/VK6XJncQ42+t8eC2hZU49jnldVavxM53Wa7qQSupJLgmMGytBOS7OAnkuUcI3OGygOB7HosqyzFmEXiSZ03H3DkinG8b2kn+HYr52cMScT7/o1bxaTh6oz+MQfsXtaMxOEjK/D1/8AqWn1WVN4km+HsLpFRU7iVCRqaeYajTNcMms+Y3XbaVPCq6Wef16yazg43iOnIcbwvoM5PkYvGxi6mLJpB0xkZ08nZNHRCIej0xJukxVJ4Rv6XRXWFeMcnBOo8m9w/gTnVQx1XNVuqdPZs0p0K1b4Uah4E0YLmjzIXFLqUV2O2PRrhrgr6j6OGjsR4G1ceoQZlU6dXpcnJ8W4KW3Q812wkprKMIVXF6ZcmI7T0c4IVHTrHgoM2S6AA2gNWdjzpr+FFAacEwUHd/6JBJPAx+o7JZEolZovrXgg0FStOSEFRaCh6E/NIHhhRPznrt/ZMlrYQ424lBotkRKSKTBYY52Wg9Tt5qCeHgcXENxk/wC6CeWS0WMjKQs4ZI0ttJ2KBOeGJ5CDugvOQRZNFAPZFsOHf9WgyZLou56Kg1DWt/XoglsbG/qmQ0KncScnySKSK56WkUEwG7QDaNXh4N5Q0c82jr+EEzQvidsQa8F417Tw9SPf6FdOnUwzOileOV1XJERFKPxM2B8iMfBcKS3i++6PY6vRlRqxuqfHcjQaj6pLy76eXLD28PMJ7yWf1I9h+H1C2Uo8mlxbhgeOePNr0rO9T8sz4TqPTZ0pNpHIa/SnqF66eVk8uMsPcw5NF73imdaqbG1wzh5xjKvZLLOSpU1PCOti0kenj9pNv91o3J6ABeRdXzk9MD2ul9GnXalPgVrBJJ++e5jfuwxYdnbmPTyXleI3uvdn0U7q0sl4dNZkeHCmg/uWf/N9k48XgrN1P+72M/zvUJvMYYR4QBlHlfAduZji5vqCSCEJvOzyL+pVIbXMNhnOZXeymDeci2Pb9mQf38F2W1w4ft3OXqPTqNel41A5XjehMbjjZe9GWpZPl4PD0syg0FUXkVJKMplJFd8oqkFqI+F4rKlkyTJ1MovG1BARTFv2xkpld9yA8ADmwdt0gw87Eyv2AykOKB9pijYQPATY8E/0SE2CzJsjH6ygb2R7UPLjQ939dEBFY3YUb/kgTQ5o9EGY6B9DukTLIl+ThBSECMhyZecoLls77JAOjeNimZtDW4dv6IJ7DHJkoU1o3SG2LlcgqKFsLrQU1E1dFIUznmkdb9FnO5yei868S0nVYNqpsWvpNoHMd9YiFmqkZ0e3sV46ksuLPvrScK1LwancytLPG6MgDnhcfeaT78Tq38D2OxTlF59Jf7PJlTr9KralvBjNJqZNMOZp9tp+43Z4OHQpPEnvtI9mNS36hT25NR0UOpbzRuF9v7hddC8nS2lwfM9Q6JKLykZZ+jjgdgvSj1Cm0eFKxrJ4waYgj0rPaSZI2Hc9AFw172VXyx4PZ6b0fXPLRlGd7pBJKLld+7Z0iafvH+KvhuuRpNc7f7PZvr2NJK1t95d2Oja+UlsLuUD95OevdrOw8dypim+fY0o21Cxj4tbeYDtHomnleC89XE/NdKtarWVscc/xJ5sR4LE3CBGwzaZxLQPfjJJa5vUZ2K5Jpxema+56VvfUr+DpzS3F6yAezBjvAE0R8hbh6gEenippzedzjtE7a4dCXwsL6TxiSJj2ge+0H4r37KTccHy/VaKo3DSOKljyu04lLJkC7o/JUzq2wOay3eSROdgXwkdaCQ1JEubiut35oBPfIyJmCghvcraloO/mg1g2go3HFUd0mDwxojcSNvFBGpJD2s7pEZDc6wbq0EopSOyU0bJAh3SkDaLEYJG9ZSM3szxPLn8kByFFIK2QJxYPtB1QVpZBcDtgIwNbcke06HdAaXyTzXVbJk4LTCEGTygax6nKBinuA22SKS3Bgmo4QVKOxrwTX5lM5ZRwdlwZpYxvLl7jQyvHv6uNj3ujW8Zed9hep4jqCXNaYpKwWtcObHgav0XmaYtZex9Tb3FlJ4UsM5XVyOZLztDoZOoIoH0O4XXBKUcPdHtqMKsNLw0aei4009fYS3n/ANN//wCb7HHkspUWvqv5R4N10eVJupbP7DZIWlxLf+XlGbH2HX3H3fMWFOGl6r+Tmturzj/bu4jnfSeSD3Z2Z6EZDuxBCXga/hZ6ysaNdKdN7Aid8jhPM23n9xD2v77h808fpi9u7OG/u4W0fBobye2wWkj9s9zQ62jM0v4jv7Np7dyqSzhey/5MKFtGwpeNW3qP+AuI8R/04qEbdgPJeza2mlZkfJdQ6hUuJtt7GEZs+K9HSjzdzsfoyT7F97UfjS+d6njVg+h6EpOf0K0AuOIAfdlo9hbq+Vrz1y/3PcvGvz0fsecP+SgB35V71hvk8D8RtfmNjkp4PePbovTxk8SM0kc995SdvYLqaBQIfFLQyghrcFpDjdWeiB7pENbj+6QZ3FTScrdr9EFxWWFpjY/olgUxsl79UCRXZNaC3EeWWN0jPJWkBBrcJmiwFHQpAPcZY5vHqgnDwMdkBIhbMXJZAxkILWA44wRn5IE5YZXjjPjuqNG0FJshCSyHDICNs90EyiwmtukCfBfsV5bqTn7laaq6JGscla6rCZrjJe0swJF4/wBkzCccHZcM1QewDm5XNNtPYry72g5bpHqdHvo28nGfDJ1HMCTLCH3/AKkfune8jYrysNbJ/Zn08rCzuo5g8MiNzXsLWH21f6UgpwHhefUH0Szvvt9exh+WurLDg8r1MzVcGYTUbiw9WSA8o8n1t50t41ZJep3W3X4N6aqx9Rul4dqY/dLGyRXtztx/E03YKmVSD3WzNbyVjdU/M1kaJBEeRhExdkWARH3PbmyOtJ6fEWXt/wAnyv5qVq3ClLK9SrxWV0bR7xc6bD5hlrW/gaehPUojiT9Eux73RLODzWk9UjefpuXTMZBRb1rr3KLaovFbmcHXVWqdjnJYXbV1X0EbiLWzPjpQa5G6ThznuAaLN/D1WVa7hBZbLpUJ1XpijqNTL7KMaeL35XCq7XuT2AC+eqVXUm5y4PuOmWKt6euWyKWodytLWm8Ngj8XOFOcPAAuPqERjn77mNs/zN5Kt+mI36QkNY2MfdaB8AvoOnw8mT5brFfxLhs5X6xX+F6GcHnqGTkZJQXX0O1dFOD01F6RrJrxaRLh3Je8bX6IEkCHkeCRWENJxg7oJxuDyG97vfslkeRhrZ2/h+soJ35IcKABN9kCW5DwN6o9ki0wYpiUYBxwNcQdt0YI3BlGUDT2Cd5YQAPt3VQAAKB6Vyx0L9r3+WyDNr0PGXwpIekhtE9vNAMXNEHf1pMqLaAfCRQaPVMpSzyHA2jkoFJ5RZf1F4rdJmXBVaTdH4pGm3KGGEg4ygnUhsTeXfdMlvI1vEC01ZQ1kPDyb3C/pARQ5vQrkq2kJ9i6devQflZte1gm+0OV3RzcFebUsKkfh3R7lp+IpxWmothr4HkUJGTN7SCnAfzDK5HRlF8NHp/nbC6XnWCm7SOBv6rfXExq/haeZPv/AAEOn2DeVMqznV/djjY3qwDm5v5iclNKHdvJ6tGzsYw0LDyBpZ92gCNxwY5csd3onc+efFVLfd7/ALHl1+l1raXiWktvQtQxiM+698B/DRewjwG4HxWbWfqKHWd9F1Dcvxa2U7jTvrqTynzpyhtr1Nc9OqbhmSQ4M0UY6iIFx+WFDy+z+4vzdhQ+BZYULWta5zSWtP25n5c7+EefYIaxzu/Q5qlxXvnoprET0DAXCZwIaxtRNO5vd7hsCe3QLstqMpy/2K+uadjbulDl8mRxjVXZtfT0qapwwfCOTqT1M5t8w/DaWTpUTlg3Kpnptjo2Eu7KSG8IOU8u+/ggS3GwkEf0SIlsNfDjKklS3Pctf3QGcnpGkEGr6oHF7YCkmsVSBKOA2UR4pMTzkSyDfzQ2U5HmirwUgbyNPvdUyeD2W7UUBzyJDu+6C8Hi4kpBjAdgbJiGRO3wkTJHhW+f7JgwHOs77pjSwG2HNfC/igNXc9FN0G/YoaBxyQYufuMpE50lpooIMnuweW82ge6FSxEoNFNIdFD1SyS5ZHjVOacWgWiLW5cg4uRv0RoXoZyp44NPT8XPdS6FOXKI11I8MuQ8bPh6rGdlSltg2he3EN0y0ddFKKewH0XHU6bJbwZ6tt+Ia1J4Z4aFoH7KVzB+E05v/a669FwTo1I/Ej2Ydbtq/wDlime+qydtO/zY5v8A4uWWl/U119Ml5sYGxiRv/TMPdsZJ+ZVK2lL1MpXXTae6WQnyNsOkcZSNuauUeTRgLro2Es8HBcfiBQWmisIzOIcSLjV+i9yhQjSWEfL1q868tUmYeslJ/stpMKcTKNhZnUZbo+gB81rol6Haqc/lfsxbHnsfgUtEvQboz+V+zCfETnPwRol6CjCfGl+zGwMvob8knCXoTOlUX6X7MdK7vd9MFLRL0IVGp8r9mPaPdzlLw5ejIdKpn4X7MWRewPgjRL0ZSpVPlfsxHKSDv2Rol6M0VOefhfswoo6GAfVGiXoxSp1M/C/Zhad3nv2S8OXoxSoz+V+zLQjPVLRL0fsZeHP5X7MU6E9dk9EvRlqE3+l+zA6dRnsjRL0Y1Sn8r9mI1F9L+CNEvRmkaU+8X7MBnN0v1CPDl6MbpS+V+zHlp6jojw5ejI8Ofyv2ZOmbvYpPRL0Yp0pv9L9mOLTVDbqUaJejJ8Ofyv2ZSETg5PRL0NvDk18L9mW3X2N+SNEvRmSpT+V+zAMZGRulol6Mapz+V+zG6dx6+KWiXoyZ0Z/K/ZhPJ7FPRL0JVGfyv2YEAvCWiXoxyoz+V+zNCJtDP5I0S9GYOlUz8L9mSLGEtEvR+weHP5X7MQ+TKahL0Zaozx8L9mS547fJVpl6MSo1flfsw2OrIRpl6CdGo/0v2Z5s3TOU9MvRh4E/lfsy3BqGezo+09pbqO7OXlpttD2nBs4Nk1mhRNMvQ66VCiorxIPPfZl0cQgDfsz83Ju1wH7TGac8jlsEevgFMqWf0mqpW/yP2kBPrnXGW89DUB0mwJ01D3KL3ftL3I5fCtkKik86f4JcLfD8j9pDncUBAJEzd7HMxwHvg0MtNhlgE9aJBFgvEscfwJUrV8037SKL+IExj3XNf7l8psH9nH7Si55oc/tqFXmM2BYTUZbbP/7P/oHQtsbU37SHwz6drSHtmeecEEU08nt3OLSPaV+65WX3BO+UKMu6KdK2fEH7SFPfp+V1RzudUnKHkBtlxdHlsl00Uw73vk5RpnjdD0Wy4g/aRWdpwXOLAQwk8gcbcGjA5jtzGrNYs0MJaH3TOOuvP5IyS/Zn/9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21860" name="AutoShape 4"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21861" name="AutoShape 6"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21862" name="AutoShape 8"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21863" name="AutoShape 10"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2" name="Rectangle 3"/>
          <p:cNvSpPr>
            <a:spLocks noGrp="1" noChangeArrowheads="1"/>
          </p:cNvSpPr>
          <p:nvPr>
            <p:ph idx="1"/>
          </p:nvPr>
        </p:nvSpPr>
        <p:spPr>
          <a:xfrm>
            <a:off x="685800" y="1628775"/>
            <a:ext cx="3886200" cy="4114800"/>
          </a:xfrm>
        </p:spPr>
        <p:txBody>
          <a:bodyPr rtlCol="0">
            <a:normAutofit fontScale="77500" lnSpcReduction="20000"/>
          </a:bodyPr>
          <a:lstStyle/>
          <a:p>
            <a:pPr eaLnBrk="1" fontAlgn="auto" hangingPunct="1">
              <a:spcAft>
                <a:spcPts val="0"/>
              </a:spcAft>
              <a:defRPr/>
            </a:pPr>
            <a:r>
              <a:rPr lang="en-GB" altLang="en-US" sz="2800" dirty="0" err="1" smtClean="0">
                <a:latin typeface="+mj-lt"/>
              </a:rPr>
              <a:t>Zika</a:t>
            </a:r>
            <a:r>
              <a:rPr lang="en-GB" altLang="en-US" sz="2800" dirty="0" smtClean="0">
                <a:latin typeface="+mj-lt"/>
              </a:rPr>
              <a:t> infection probably leads to immunity*.</a:t>
            </a:r>
          </a:p>
          <a:p>
            <a:pPr eaLnBrk="1" fontAlgn="auto" hangingPunct="1">
              <a:spcAft>
                <a:spcPts val="0"/>
              </a:spcAft>
              <a:defRPr/>
            </a:pPr>
            <a:r>
              <a:rPr lang="en-GB" altLang="en-US" sz="2800" dirty="0" smtClean="0">
                <a:latin typeface="+mj-lt"/>
              </a:rPr>
              <a:t>Someone suggested: “</a:t>
            </a:r>
            <a:r>
              <a:rPr lang="en-GB" sz="2800" dirty="0"/>
              <a:t>As more and more people acquire immunity to </a:t>
            </a:r>
            <a:r>
              <a:rPr lang="en-GB" sz="2800" dirty="0" err="1"/>
              <a:t>Zika</a:t>
            </a:r>
            <a:r>
              <a:rPr lang="en-GB" sz="2800" dirty="0"/>
              <a:t>, its spread will be limited to those who have never been exposed. Given enough time, new infections will be limited to the young. As long as infections occur prior to child-bearing years, microcephaly in </a:t>
            </a:r>
            <a:r>
              <a:rPr lang="en-GB" sz="2800" dirty="0" err="1"/>
              <a:t>newborns</a:t>
            </a:r>
            <a:r>
              <a:rPr lang="en-GB" sz="2800" dirty="0"/>
              <a:t> should not be a concern. </a:t>
            </a:r>
            <a:r>
              <a:rPr lang="en-GB" altLang="en-US" sz="2800" dirty="0" smtClean="0">
                <a:latin typeface="+mj-lt"/>
              </a:rPr>
              <a:t>”**</a:t>
            </a:r>
            <a:endParaRPr lang="en-GB" altLang="en-US" sz="2800" dirty="0" smtClean="0"/>
          </a:p>
          <a:p>
            <a:pPr eaLnBrk="1" fontAlgn="auto" hangingPunct="1">
              <a:spcAft>
                <a:spcPts val="0"/>
              </a:spcAft>
              <a:defRPr/>
            </a:pPr>
            <a:endParaRPr lang="en-GB" altLang="en-US" sz="2800" dirty="0" smtClean="0"/>
          </a:p>
          <a:p>
            <a:pPr eaLnBrk="1" fontAlgn="auto" hangingPunct="1">
              <a:spcAft>
                <a:spcPts val="0"/>
              </a:spcAft>
              <a:defRPr/>
            </a:pPr>
            <a:endParaRPr lang="en-GB" altLang="en-US" sz="2800" dirty="0" smtClean="0"/>
          </a:p>
        </p:txBody>
      </p:sp>
      <p:sp>
        <p:nvSpPr>
          <p:cNvPr id="121865" name="TextBox 5"/>
          <p:cNvSpPr txBox="1">
            <a:spLocks noChangeArrowheads="1"/>
          </p:cNvSpPr>
          <p:nvPr/>
        </p:nvSpPr>
        <p:spPr bwMode="auto">
          <a:xfrm>
            <a:off x="4733925" y="4724400"/>
            <a:ext cx="8118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latin typeface="Times New Roman" panose="02020603050405020304" pitchFamily="18" charset="0"/>
              </a:rPr>
              <a:t>The nr of infected fluctuates before the </a:t>
            </a:r>
          </a:p>
          <a:p>
            <a:pPr>
              <a:spcBef>
                <a:spcPct val="0"/>
              </a:spcBef>
              <a:buFontTx/>
              <a:buNone/>
            </a:pPr>
            <a:r>
              <a:rPr lang="en-GB" altLang="en-US" sz="1800">
                <a:latin typeface="Times New Roman" panose="02020603050405020304" pitchFamily="18" charset="0"/>
              </a:rPr>
              <a:t>disease becomes endemic</a:t>
            </a:r>
          </a:p>
        </p:txBody>
      </p:sp>
      <p:sp>
        <p:nvSpPr>
          <p:cNvPr id="121866" name="Rectangle 2"/>
          <p:cNvSpPr>
            <a:spLocks noChangeArrowheads="1"/>
          </p:cNvSpPr>
          <p:nvPr/>
        </p:nvSpPr>
        <p:spPr bwMode="auto">
          <a:xfrm>
            <a:off x="468313" y="5661025"/>
            <a:ext cx="82184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latin typeface="Times New Roman" panose="02020603050405020304" pitchFamily="18" charset="0"/>
              </a:rPr>
              <a:t>*Dudley DM, et al. A rhesus macaque model of Asian-lineage Zika virus infection. Nat Commun 2016;7:12204-12204</a:t>
            </a:r>
          </a:p>
          <a:p>
            <a:pPr>
              <a:spcBef>
                <a:spcPct val="0"/>
              </a:spcBef>
              <a:buFontTx/>
              <a:buNone/>
            </a:pPr>
            <a:r>
              <a:rPr lang="en-GB" altLang="en-US" sz="1800">
                <a:latin typeface="Times New Roman" panose="02020603050405020304" pitchFamily="18" charset="0"/>
              </a:rPr>
              <a:t>** http://theconversation.com/dengue-virus-antibodies-may-worsen-a-zika-infection-63980</a:t>
            </a:r>
          </a:p>
        </p:txBody>
      </p:sp>
      <p:pic>
        <p:nvPicPr>
          <p:cNvPr id="1218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00238"/>
            <a:ext cx="4419600" cy="271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3906" name="Picture 2" descr="Fig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875" y="1570038"/>
            <a:ext cx="4352925" cy="713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572000" y="4365625"/>
            <a:ext cx="5040313" cy="3455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3908" name="Rectangle 2"/>
          <p:cNvSpPr>
            <a:spLocks noGrp="1" noChangeArrowheads="1"/>
          </p:cNvSpPr>
          <p:nvPr>
            <p:ph type="title"/>
          </p:nvPr>
        </p:nvSpPr>
        <p:spPr/>
        <p:txBody>
          <a:bodyPr/>
          <a:lstStyle/>
          <a:p>
            <a:pPr eaLnBrk="1" hangingPunct="1"/>
            <a:r>
              <a:rPr lang="en-GB" altLang="en-US" smtClean="0"/>
              <a:t>What about Microcephaly?</a:t>
            </a:r>
          </a:p>
        </p:txBody>
      </p:sp>
      <p:sp>
        <p:nvSpPr>
          <p:cNvPr id="123909" name="AutoShape 2" descr="data:image/jpeg;base64,/9j/4AAQSkZJRgABAQAAAQABAAD/2wCEAAkGBxQTEhUUExQWFRUXGBgYFxgXGBcYHBcYFxQXFxoYGhoYHCggGBolHBcYITEhJSkrLi4uFx8zODMsNygtLiwBCgoKDg0OGhAQGiwkHCQsLCwsLCwsLCwsLCwsLCwsLCwsLCwsLCwsLCwsLCwsLCwsLCwsLCwsLCwsLCwsLCwsLP/AABEIAKgBLAMBEQACEQEDEQH/xAAbAAACAwEBAQAAAAAAAAAAAAACAwEEBQYAB//EAEAQAAEEAQIEAwQHBwIFBQAAAAEAAgMRIQQxBRJBUWFxgRMikaEGFDJCUrHwIzNicsHR8UPhFSRUkrJTY4Ki0v/EABsBAAMBAQEBAQAAAAAAAAAAAAABAgMEBQYH/8QANREAAgEDAwIEBAUEAQUAAAAAAAECAwQREiExBUETIlGRMlJhgQYUQnGhFSMzscEkYtHh8P/aAAwDAQACEQMRAD8AwNCBv5AIZ89UbTN/h2ivAGFzVZ47mKTmy/JOyNwjYwySkXyj7viTsF5VSvJ8PY+n6f0NSp+LXemIT+KSNbcmnDmjcxvD+UeIF15rBVJN7S9z049Isq3lpz3E/wDGTLjSxCwLdI/DGeZKp1JR+OXsax6JaWy11mL9hZ9/UzPP4oY/cHgCN1m5zfCX3ZK6la0/LSpZj64Hs087G87HjVRdRXvgeXdKNwk8PZmrp2F9HhRYL4mTML4un2mnBafFerb3e+JHynU+i1LV6lujneI6LfyXo5PJpVGtmc+5lHxGAqyd+coGR2MmyOqAivQqnUnYdPmng2VPuWY5sdlLM5R3HwyAfasqWZyRYY0C968UGbbAEPu+6fPqgerD3EuAaas53Pggvdoa1hBusd/NBGUw96vY7IFwG+PGEEp5ZRc33sdEzfK07jDHn+iROdsHoxvYRkbY1rggzaBe5CGkxJATL3HR0QkyHlMTKG+qaLWTxb6oDO5V56JTNcZPcl7IDOAmQkHojInNMZJHVXXmkRGWRrDTt8djlBLCeWkdvJISymRJBYsJ5BS3K4jAwbTya5b4LkPLQ/shmMtWTY4XFt49029jnqy3OvB9hpy6re4hrB3cdl5F7Pse30GyVapqlwih7IRscwN53H9468vkP3f5Bv40vN3bTPoKlSN1PM3ilHt6jOERhrzY5eUftHh4sBv4m1Vk4o5Sq5axnLZNw6Tj4qThjh8Z+hW1XExI8tbGBCMtj+y1zjs6Stx1ryVwouEefN6nNBK6Xi3MsR7R7v6lfU6KWUtMb2vN4bG4tcwdwMfJVCcF8a+5rG6nSb8NrHytYLkBlZUpdRaeVz6p4JGGyNwHjpe6zloflMFou81IR0TXb1LspAP1hoAI5RMG/Ze1+zgO97rKDlB6H9jstbj83SdGrzgq8c0oAJG2/wAV79rW1R3Pibyh4NZo4vVRZIC7Uy4S2KOoacdeuUzaLQL9HkOB8MoyUqnY9Fpsk+V+aBOohluFl1HyCRO3CGC7G1V0SJ2JDqNDrn0QJpNZA1TDjOUyoPsNZJYyRXZIlpJhRt7/AOAglsN7O10kJMSAB3ymVyERjG6Qv3CY1MGxLz80FoGZtDohBF7iGP6qjTBPtaPmkLTlEde4QHYYxl7bIJbwKdps/wBkZLVTYfBARdoyRKSYTGFDJyTMLrGM2kEdhc0Yv0+BQmVFiIWk3nCbLk0jQZZHLtSkwfOQY4wTRyFQNvGwTomX9qkAnI6nhEYNeiHwcdTk39c65427iKN0tfxVTfmV8/ey3Z9t05eB0+U+72KT4pHyFrKjY04ds5xBpzubqcE/q1zZUI5fJvSjRjTgobvPqVJmsiH1fLrcZJXjPM4k8oJIogdfFVDVJ6/Y67uVGtHxKskox7AaPSGIe0kojw5XU4nsXb9cggK6ktXlR5TqxqTc6bSzsu7x9A/rDTJzhocOpaBzeZwGud5V5qVF6cF3NGjUitUpZXd/+Bmvic8FzHe64Ac2SHcpwHNcfdcNs1t1Sp4T3W5lGvVof26kcx7SQiZ/sdM8PI5pywNA/CHW4+HZG06i09j1bC3c68qiWFjudBxTTc0TXD8I/JddnU3aPlus0WqjkcLxOAh2F68WeRTexnTmm1VrRGy5AI69awmNciRIQR80y9KY3l5tgkRlR5BMBvO4QPUjzIDdm/BAOSxsDMD1FBCHHBGnj5UDm8jiQfBSRjAwE5QS8Hgyz3QGQH226ymOOJEwSWkE1gZI3qhEpiD73kmXwxMumbW+U8lqbFTQ0hFxlkGHZASLEbqQZy3LQZYuq8UjHOGV5JKNH4pmiWUeDbNg+B8EA3gJ8JG2wSEpJlWckmiEI2jjGxMT628s/mhoTWVuMfOAjBKiwIHb/kqKkSyJ2c9UZByR2f0ektw6ZUy4ZwTXmRt8Sdyzz0L/AGDPh7QWvnK+81+59rNY6WjLlhZRazmMry2m4w15PMAfHlIJ7KdUn8XAqNoqFWNWEc54+mxDpg1/N9prrw0AWbNlvNtsc+CaTlE6JWtHx9EY7rzSfKKftnvr9i03yjmDXAnHXNXg5rotNKgt5GSpUZ1HOjTf75x7I0udrXOa8l9WA/qD2J6hYuMmlJHLOqp05U6jyl7oY7RU8ujIwAHXygjH3hf2T4qXPbEjWDmqcUk9Pdt7MHiMLZ5XMGT7PlaQMDkbzA/9wq+xKUH4cd/U77K801nFPK7G39HNUJtO0HcCiOxCNTpzz6mfVbTVJ/UxPpBwotJNY6L2KFfKPi61F0pHOO0RXapmesA6S1epC1i/+HHOEnMfilqDh5xhJ1EZyqZGu4eSbpGtC1PAmXQm8K9Q1UE6jTeCMlQnuUhGe1dUG2oDc43QPIZBG/8AlIWUF7L3bSFqwyeXocphn0EPGcYTLX1JjfWKSE4i383TAKC1jueF13TEyJG3hME8A+zpA9WSWboExrpeiRGnuBI27B2TKQbWkC9/1ujIm8hRPNG+uyRMl6FeVnNsdt0ZNU9PIp4I/JMpbieYEm/8lUXhpBsjLjV1SZLeEWhCR2/NIz1HT8CHK4G6pJLLOKtI6Ti8Z5mzgFzHRmOTl3aD96utL5+6pOM3++x9r0yrTu7J0G8MztNqtPCxzvaC3AggcznG7+yHUGE31tck9dR4welQt7yWiE0sIf8AVWzNZI1zHNaLcyxzfaJPu16dFCqOGYtb+pjVtq0LnKbS7h/WAy8ReyyDGC4Oce5wW7dDjKlRctlnJtUnQ+KUsNexn6mAkkxhrAMgG7o9BR5XD0XTTkltJnn3c6EoNLZv9WOSz7PmbIZQWtaA+TlunYpoAOxObPXCzm8SSjydFtHxacKcZJ/uuAeFfSDnaWQsbG9t3jmJbf2h+IjqPglUt8PM3lF39hUtYqdLjue0jzHIZYBzA5kjG7e7mD7zD8tk5LbTL7M3truF1TVOptI6PTa+LUs3F9juFEJzpM4b3pedsFWX6PjocLthfep89U6RJPygN+jw6lW7/wBCI9IqPkM6HTx5c4fFZO7nLg76XQpS5E/WtOD7jC8/wtJWbrVPU9CPQIL4thcvFa20chHkPyTVSXzHQui2uN5Irv4zAP3sMkXiW4W8biquJZMan4bpT+Bpj/qEE7bieCuiF81tNHh3XQa1HdGFxHg5Zgi13QrRlweNKM6bxIxtTpK8PWlsmVGeSsZDtikzTShzLIFClJLwmC4V0/3THkrSdymWvoWImWeyREnhHpGWEYEnhlaRx7/5QarAUdDcpikJm33tMqPB7lpAcgZonqED7gXRN9R1QPG2xaimsUEmZuG5ELnbnYJBJJcC5Bmw6vnaCo7LcUYz1TyUpIqviIN1g9lecmqkmWIXE3QQZySPRvf+v8qsDcUdFBq+U0FkmcUqeVk6Ph3HC0b2FnVoxqck0q1ShLMWacer08n2o235BebU6fJfCz3bf8QVo7SZ6ThOlflpLD0LcUuSVtVietS/ES/XuinqeC6gX7KYStOeWT3vz29FGMPzLB6H5uxu46akeTL1s2ti5HVyMjwGjYjxvJCSVKWV3PQtbW0VPw4br6l9+oErQR+6maW75abFA/yu+RWSjp27o8CeqwvU3w2YMXCXlxDSWSxnyOOoXQ60cb8M+udaLis7xZqaTiOQHkQygnJFNcTubH2HHvsVjKG226Pn7zpLz4lD2Ls8IJ5pGBpO0sZ5CfOgWO87Cjb9L9zipdSuaHlrLP7gc727aggfxNB+bXlNRz+k6l1i2l8UDxkLquaV+NmNAvyt1/JLDXZEPrNFPFOmM+rho5vZNaD9+Z9nzpwA+AKWcvDfsQ7y9uNqccIMcVjAw976H2YmED4mm/JT4bfb3NF0u5m81Z4+5WMw/wCmmrvzNvzrl3WmmXzI0fR6be9QYziUYJDjLFYqpW8zR6iwPUKXCX0f7Ey6XXh5qU/5FanQs91zQIy66lhNtJ3yBg+lHwVwm91z9GQup1reShcRyizpNc6xFqaJd9iRuWvHn38FcZuPmiVedPt7yn4lEocZ4dROMd17NtX8SJ8JcUXQm4s5x7accdF1jT2JdigEAgmtsWP1SCW0hE8NmjkoyXGWwIaRsmPOSQ6sHzQLBXmkafA9B3TNIpomAWgUnhg/VaymGvJBiv0QGcCawQe9oL+ouY5yCguJ7Tijn4ICe5ee+h4JGCWWUtO3mOxCDWeyL3OLrogx3AcWbXZQNZ5EuYPS0y8vuSGNCrIss0K6qDLIMcrgUFNJlmPXOGOqeTN00WYuKkD0yk0mT4foaGk4y4nev7LKVGMuR6pQezN/RcWEnuSZB8l51xYLGY8np2XVqlKayzK1GlGnk5HfuJMtduGPOx/uvPmpd+UfZ1I0+pW+V8SHamFxIeP30Qz/AO4wfmaz4hY5X2f8HJ0u7ks21blcGpDpoNXGHFovr3B7LLVUpSxk76lWpby52Et+jzo8QzOYO12PgVfiZ5RMr2lNf3Ipk/8ACZ+roneLo23+SeUuDnasXvoGt4VL1m5B2jAZ+QU5+g417SkvLBEN4PA03I7mP8Rv81rGFRrZGVTrUI7JpFocR00ewC2jazlyeXW6znuIm+k8IcBS1/Is5f6rIsQauCbBA9VnK2lHg6qHV9+TK4nws6e5YRbD+8jP2XDr5HxWHxbPk+gp1ad7DRU+wj6nHJGGsNsk96N2LY/p+XKfRS5yTz3R5Vu6nT7twlvFsc2X2ul5nfbbbX+bcLstJaKuOzOX8QWkU9cf3OX1EOcZ817yPlYy9TOlabob7pmqaBa4jCBtJhB/c+qRIAl6IK0kePgmgFV1oDxTKyFBvjKYpcFh8lgXumZpFZkm9lI0aAmob+iCo5Yhz7zW6ZSQbWWQdggTfYsyj3TypYMo87leAFox5538kjSbyE5/YUQgSQEERLiUypSwsECOgcndAasnmtHUWqE2aLm3soMuOQg2+9oJzuKIpIrORTn90FJDYnkZGyBNI0dLrawd03uYyp+h0/D9SyeMxSZB28CvMu7ZvzR5PX6T1GVrUw+D0Yc0iCTEjcwv/G0dL/EvGksb9u59RfWyuIK4o8ki4H+2aCGnErfwn8QHa7STU1pf2N7a4V1S0T+JGvxDUe6HA4O1LWjTTPnb+UqbwYMnGXN3dsvSjaxaPHdxV9SrLxxzvvFbwtILsZTrVHyylLqybz/VdCppGOG9ypLM430tUol7Ge7mznr+sJ4NVJGpwfUFpFlTKCZjU24PoWgk9pHR7UvGvaOnzI97pN284Oa0kZZHMwY9nMCK7PFV8aPouN7zX1R7vW05QhVjyWuHn9pqmjY0/wD7m2tqe2lk9S/uWcZfQwdY0Amt82vo4bpHwXfBiuduR2VG2NiHEYPVIDxZeyMBnAYgrplPAnIEw90YGpCJGVi0y08jGVXu7poh87iJZDecoLihRNHa7SL5HOHN6IJT0gYrH67poe+RJFbnPRUUtw4Ty26z4+HkgmSzsF7QOBo97UNCw0Sxprv0SBtHq5diTaYs5FSAjIzkILi1we095PckqsjeFwXw5oOFBk1kHVPcBY28Eggl3Fu1B2SHoXYMNbWTaCN8jQBWEyf3Ac4+qZSwWNFrHNOCENZCUM7nVw61k7AyS8Za4btPdeXc2m7lE9bpnVp20tMt4lpnPs+MvdRaHtI5Xg498dCvIlSknsfR5tpzVeE8fQPWvDI2tuyAvQtaLe7Pm+rXcatTynKat3MXG/JexGODyVIpRsO95VBKR6SbtuUsgkebKpyJoFx3P6tAIdoR7179/BUKb2wd9wCTGey4b+P9tnV0yeKmDMnbjVHJuRgx4Ak7rxI/FFH1/WJtW0MD+GD/AJibt7Ng9QwK4/Cv3Lrr/oY59DD4iBzYK+hoPyo+CqfEYzm74z1XQUg9NoC9ApVMGtpeEO6pOcY8syblLhF7/g3qpVxTfDB0qq7FLV8O5bsLWLTM9TT3MjU6euloaN4TyZk7qOO6k6IrIpw5uqClsFMbxsgIiheEymODRtt2tCI3K0rTu7uqNIv0PRMJujjxQEmkTGCHfmkJvKLP1usD4eKMGejuObIDQ6+SkhpoS5p61nY5QUmWoIhWcIIbeSq4Fx9fipOjKRYZEQL3CDPUmytLNi6QaRiJZKdzgfmjA3FFmPUdP1aMGTgwi8+iYsIFzBW/VMaZa0muLfNJrJM6eTVh40RgOWE6EZPOCUpx2RX1fGObrlaRgooapSe7Kf1ix3VDccEGTCQsZFh1pFHhJZrokJrYce3VNEIfpcVg+NK0TPc7P6PPuly3u1Jmlj/nSENH7OSt3agt8vd5b+BK+e/V9j7TqzWmnFljhWdVqb6Y/If0TW0Edd3HFrFGDxyMg43XvW0/Kj4GpHzvJW0mgLyCutzSWWYtvhHSaHQMjaXvPK0dSvMub7Hlhyen0/pU7iWZLYB+te4c0LWsZ/6shoH+UbleZKq5PzPL+h9VCws7OP8AdxkXHr5wfdkhk8DzMJ8i4UjjlNB43Tar08FyHVsntjmmOUbtdg+ncLqo3c6ffKPN6j0KLi6lPdGHxXQFt4XtU60akco+RlTlSliRzWvhrO2VodFORQLq32QbYyDvnfPyQPgZIRSZMeRL4zg2mi8hBpIAOT+spCe26HxMHomZNsVy8tnzQVnIDaJxk/mgrdD44sb1/ZBm5DmEHe1JOPQZDICLJrwQDiHqPddXb5pDW6CdqA7HxTJ04ZTlibtvWf6pGqkzxiBAsWK+CA1NFU6fJonHzQWplhkuNkyHHc8AgQom7AQaIru5h1QappjGR2LSJcsFmOcN6V/VBlKDkQdRna0sB4eBsUpPgFImsDmgDKDN5DEgPp80ycDI5qzapA4HX/Rk7f1XPdrVSY7SWmuhlcrZRf2Jy4+Tm4+dL5t/Fj6H2nVP8dOYPDJQ3WzgnEjQ9h7gi8JS/wASfoerUSrWkZRLuq4QHm1vRvdCwfI3PTZSnlBR6WOBpc4igqndyqvSjosekPV5uTGn1BlIklHuH91F+LNBzh2vp1WeOy+7PYvLyFhDwqW83/BOt1zWuAe320oFCMfZZ/NXXwCUYtryvC9TG06TUuP71y/cTJrHtH7fTtbH3jtrmX/5eRTUVnMJZZ31ejWtWOmnyhmsbhoa4ukA54JPxNAssPexeOhCI+vbuedY1p2td21b4Wa45dRp2yVkjK6rSo6c9PY83rliottI4zjGno11Xvo+apPDOcnabTOyLWAzjFf5SFyE5lgpizgYxoAohBOW2LbXTyPdGB7kGTFgHsEBpJjN+7goB7bhOiDKPVMSk5DPbJE6QGgk0dkiuC5G+Pr+SDPEmWZYhlGDNSZRLS380GyeSrM6/Da0jWKwOjeANkzOSbZ6XJxskEdkLfH1GKTLTHRBBDAazfpRQVkSYQev+Ui1Jni88paBVIDG+WVng+O6DVMbDgWgmW49k59CVLM3EsMdYtIza3DjCZLYuP3XG9imW8NHVfR3V5GQlNaotHL8FRSZs6khk9uP7LUNDSTs14+yT6r5irFptrlM/QqSjeWelcozZ9KTyxySCOeK/ZvOA9t7X27eaM/qisp8nN02+/LN0a3AbeIaxnuuhc7+JosH1G6nw6UuHg9zw7WfmUkV388h5tSaDciGwST/ABVsPDdaKKSxD3OG86nQtouNHeXGxZa5xceQc076AxiFtbnoHVsOil8Y7f7OKxs1Ju6uF7mnpdJFpm/iecuccklCpVKvHBN91mKeMlr2jJ2uYc4SnRlSwzGw6lrnszlYmuY10eebTyBzf5HG/UX+a0ys5+ZHZ1yntC4ia/AD7OaaC/dvmZ/I8cw/OvRJS4kb30VXto1PoZnHtKQ83lfR289UEfnlWLhNo5rWsa1bMum2zLLr2JSOnA6F3dBEkelIsZ+BTEslF0vvX+sJm6jsSTzYQLGNxsILds7JEywxj2826RKeBYkrBGypIpxyMEoxWEMnT6lqM2FOCC1qpfCu6ZlGJT1Dqx6+KRrFFNzuf0Rg2WwTnGhQs9bSBJFj2WxQZN9hzXYyUEgRNAohA3uRKRdn9YQVHOCg+TNBB0KOxLpK9UsCwFG1xz80CbSLYhwbPXCMmbluHp2ijnrhSyZt5JYMnpSCWNEoI8QgjThipDjKZpEs8M1XKbB9EyKsMo7XSapksfs5Mgj9UvPu7TV548nb0vqs7WeM7CtRoZmNA5RqYx9mzUjB4O6+q8nTpl6M+vbsr+OW8Mzy4fh1bf4QAQPnXyVZf0Of+gr9NXYscP4e91lkZiB+1JIeZ5HXlGzUpzb2fsjSNlZ2Xnk9TLb9VHpmlseT1cdyV00LWVR5nweF1LrDqeWHBiv4hzGybXswpRisI+bk5SeWbf0f1QDhZGVxX1HVHJ2WFfw6iTC4nDy6s1/qxO9XNpw/JeLny/sz7yqvGsGvQqh/JPppDdFnsz5sND5EKlxJfcXTn4tlo7o0fpNpryvZ6fUTjg+J6pScKuTg+JMvzXpM5aTwZjI63SNmxT20gpPIpsuf1uqL07AvY5xQUmkN02n5qFH4JkSmkaA0JA2SZh4qbFTRkNrKkqMk2Zz2EqkzoQcTTjuECky8yQ/oJGGAzqQaB36f7pIWjAOojJGOm6YRklyIhB5qI8kM0lxsekFHYpAtx9FzQdvNIh7PAptkm0FvA1jqx3QTgEtvesIGngpOZlBunsSGZQGS0LIwK/qpMjxhJCQakmTEOVtDzKAl5mM9tvaCdJ6E4NoFLkH2ndMMDI2dR1QTn1NPQ68tq6+KpMxqUtXBv6Ljw70satCFTlCp1KtLhmg7jvav7Lk/p0MnX/VK6XJncQ42+t8eC2hZU49jnldVavxM53Wa7qQSupJLgmMGytBOS7OAnkuUcI3OGygOB7HosqyzFmEXiSZ03H3DkinG8b2kn+HYr52cMScT7/o1bxaTh6oz+MQfsXtaMxOEjK/D1/8AqWn1WVN4km+HsLpFRU7iVCRqaeYajTNcMms+Y3XbaVPCq6Wef16yazg43iOnIcbwvoM5PkYvGxi6mLJpB0xkZ08nZNHRCIej0xJukxVJ4Rv6XRXWFeMcnBOo8m9w/gTnVQx1XNVuqdPZs0p0K1b4Uah4E0YLmjzIXFLqUV2O2PRrhrgr6j6OGjsR4G1ceoQZlU6dXpcnJ8W4KW3Q812wkprKMIVXF6ZcmI7T0c4IVHTrHgoM2S6AA2gNWdjzpr+FFAacEwUHd/6JBJPAx+o7JZEolZovrXgg0FStOSEFRaCh6E/NIHhhRPznrt/ZMlrYQ424lBotkRKSKTBYY52Wg9Tt5qCeHgcXENxk/wC6CeWS0WMjKQs4ZI0ttJ2KBOeGJ5CDugvOQRZNFAPZFsOHf9WgyZLou56Kg1DWt/XoglsbG/qmQ0KncScnySKSK56WkUEwG7QDaNXh4N5Q0c82jr+EEzQvidsQa8F417Tw9SPf6FdOnUwzOileOV1XJERFKPxM2B8iMfBcKS3i++6PY6vRlRqxuqfHcjQaj6pLy76eXLD28PMJ7yWf1I9h+H1C2Uo8mlxbhgeOePNr0rO9T8sz4TqPTZ0pNpHIa/SnqF66eVk8uMsPcw5NF73imdaqbG1wzh5xjKvZLLOSpU1PCOti0kenj9pNv91o3J6ABeRdXzk9MD2ul9GnXalPgVrBJJ++e5jfuwxYdnbmPTyXleI3uvdn0U7q0sl4dNZkeHCmg/uWf/N9k48XgrN1P+72M/zvUJvMYYR4QBlHlfAduZji5vqCSCEJvOzyL+pVIbXMNhnOZXeymDeci2Pb9mQf38F2W1w4ft3OXqPTqNel41A5XjehMbjjZe9GWpZPl4PD0syg0FUXkVJKMplJFd8oqkFqI+F4rKlkyTJ1MovG1BARTFv2xkpld9yA8ADmwdt0gw87Eyv2AykOKB9pijYQPATY8E/0SE2CzJsjH6ygb2R7UPLjQ939dEBFY3YUb/kgTQ5o9EGY6B9DukTLIl+ThBSECMhyZecoLls77JAOjeNimZtDW4dv6IJ7DHJkoU1o3SG2LlcgqKFsLrQU1E1dFIUznmkdb9FnO5yei868S0nVYNqpsWvpNoHMd9YiFmqkZ0e3sV46ksuLPvrScK1LwancytLPG6MgDnhcfeaT78Tq38D2OxTlF59Jf7PJlTr9KralvBjNJqZNMOZp9tp+43Z4OHQpPEnvtI9mNS36hT25NR0UOpbzRuF9v7hddC8nS2lwfM9Q6JKLykZZ+jjgdgvSj1Cm0eFKxrJ4waYgj0rPaSZI2Hc9AFw172VXyx4PZ6b0fXPLRlGd7pBJKLld+7Z0iafvH+KvhuuRpNc7f7PZvr2NJK1t95d2Oja+UlsLuUD95OevdrOw8dypim+fY0o21Cxj4tbeYDtHomnleC89XE/NdKtarWVscc/xJ5sR4LE3CBGwzaZxLQPfjJJa5vUZ2K5Jpxema+56VvfUr+DpzS3F6yAezBjvAE0R8hbh6gEenippzedzjtE7a4dCXwsL6TxiSJj2ge+0H4r37KTccHy/VaKo3DSOKljyu04lLJkC7o/JUzq2wOay3eSROdgXwkdaCQ1JEubiut35oBPfIyJmCghvcraloO/mg1g2go3HFUd0mDwxojcSNvFBGpJD2s7pEZDc6wbq0EopSOyU0bJAh3SkDaLEYJG9ZSM3szxPLn8kByFFIK2QJxYPtB1QVpZBcDtgIwNbcke06HdAaXyTzXVbJk4LTCEGTygax6nKBinuA22SKS3Bgmo4QVKOxrwTX5lM5ZRwdlwZpYxvLl7jQyvHv6uNj3ujW8Zed9hep4jqCXNaYpKwWtcObHgav0XmaYtZex9Tb3FlJ4UsM5XVyOZLztDoZOoIoH0O4XXBKUcPdHtqMKsNLw0aei4009fYS3n/ANN//wCb7HHkspUWvqv5R4N10eVJupbP7DZIWlxLf+XlGbH2HX3H3fMWFOGl6r+Tmturzj/bu4jnfSeSD3Z2Z6EZDuxBCXga/hZ6ysaNdKdN7Aid8jhPM23n9xD2v77h808fpi9u7OG/u4W0fBobye2wWkj9s9zQ62jM0v4jv7Np7dyqSzhey/5MKFtGwpeNW3qP+AuI8R/04qEbdgPJeza2mlZkfJdQ6hUuJtt7GEZs+K9HSjzdzsfoyT7F97UfjS+d6njVg+h6EpOf0K0AuOIAfdlo9hbq+Vrz1y/3PcvGvz0fsecP+SgB35V71hvk8D8RtfmNjkp4PePbovTxk8SM0kc995SdvYLqaBQIfFLQyghrcFpDjdWeiB7pENbj+6QZ3FTScrdr9EFxWWFpjY/olgUxsl79UCRXZNaC3EeWWN0jPJWkBBrcJmiwFHQpAPcZY5vHqgnDwMdkBIhbMXJZAxkILWA44wRn5IE5YZXjjPjuqNG0FJshCSyHDICNs90EyiwmtukCfBfsV5bqTn7laaq6JGscla6rCZrjJe0swJF4/wBkzCccHZcM1QewDm5XNNtPYry72g5bpHqdHvo28nGfDJ1HMCTLCH3/AKkfune8jYrysNbJ/Zn08rCzuo5g8MiNzXsLWH21f6UgpwHhefUH0Szvvt9exh+WurLDg8r1MzVcGYTUbiw9WSA8o8n1t50t41ZJep3W3X4N6aqx9Rul4dqY/dLGyRXtztx/E03YKmVSD3WzNbyVjdU/M1kaJBEeRhExdkWARH3PbmyOtJ6fEWXt/wAnyv5qVq3ClLK9SrxWV0bR7xc6bD5hlrW/gaehPUojiT9Eux73RLODzWk9UjefpuXTMZBRb1rr3KLaovFbmcHXVWqdjnJYXbV1X0EbiLWzPjpQa5G6ThznuAaLN/D1WVa7hBZbLpUJ1XpijqNTL7KMaeL35XCq7XuT2AC+eqVXUm5y4PuOmWKt6euWyKWodytLWm8Ngj8XOFOcPAAuPqERjn77mNs/zN5Kt+mI36QkNY2MfdaB8AvoOnw8mT5brFfxLhs5X6xX+F6GcHnqGTkZJQXX0O1dFOD01F6RrJrxaRLh3Je8bX6IEkCHkeCRWENJxg7oJxuDyG97vfslkeRhrZ2/h+soJ35IcKABN9kCW5DwN6o9ki0wYpiUYBxwNcQdt0YI3BlGUDT2Cd5YQAPt3VQAAKB6Vyx0L9r3+WyDNr0PGXwpIekhtE9vNAMXNEHf1pMqLaAfCRQaPVMpSzyHA2jkoFJ5RZf1F4rdJmXBVaTdH4pGm3KGGEg4ygnUhsTeXfdMlvI1vEC01ZQ1kPDyb3C/pARQ5vQrkq2kJ9i6devQflZte1gm+0OV3RzcFebUsKkfh3R7lp+IpxWmothr4HkUJGTN7SCnAfzDK5HRlF8NHp/nbC6XnWCm7SOBv6rfXExq/haeZPv/AAEOn2DeVMqznV/djjY3qwDm5v5iclNKHdvJ6tGzsYw0LDyBpZ92gCNxwY5csd3onc+efFVLfd7/ALHl1+l1raXiWktvQtQxiM+698B/DRewjwG4HxWbWfqKHWd9F1Dcvxa2U7jTvrqTynzpyhtr1Nc9OqbhmSQ4M0UY6iIFx+WFDy+z+4vzdhQ+BZYULWta5zSWtP25n5c7+EefYIaxzu/Q5qlxXvnoprET0DAXCZwIaxtRNO5vd7hsCe3QLstqMpy/2K+uadjbulDl8mRxjVXZtfT0qapwwfCOTqT1M5t8w/DaWTpUTlg3Kpnptjo2Eu7KSG8IOU8u+/ggS3GwkEf0SIlsNfDjKklS3Pctf3QGcnpGkEGr6oHF7YCkmsVSBKOA2UR4pMTzkSyDfzQ2U5HmirwUgbyNPvdUyeD2W7UUBzyJDu+6C8Hi4kpBjAdgbJiGRO3wkTJHhW+f7JgwHOs77pjSwG2HNfC/igNXc9FN0G/YoaBxyQYufuMpE50lpooIMnuweW82ge6FSxEoNFNIdFD1SyS5ZHjVOacWgWiLW5cg4uRv0RoXoZyp44NPT8XPdS6FOXKI11I8MuQ8bPh6rGdlSltg2he3EN0y0ddFKKewH0XHU6bJbwZ6tt+Ia1J4Z4aFoH7KVzB+E05v/a669FwTo1I/Ej2Ydbtq/wDlime+qydtO/zY5v8A4uWWl/U119Ml5sYGxiRv/TMPdsZJ+ZVK2lL1MpXXTae6WQnyNsOkcZSNuauUeTRgLro2Es8HBcfiBQWmisIzOIcSLjV+i9yhQjSWEfL1q868tUmYeslJ/stpMKcTKNhZnUZbo+gB81rol6Haqc/lfsxbHnsfgUtEvQboz+V+zCfETnPwRol6CjCfGl+zGwMvob8knCXoTOlUX6X7MdK7vd9MFLRL0IVGp8r9mPaPdzlLw5ejIdKpn4X7MWRewPgjRL0ZSpVPlfsxHKSDv2Rol6M0VOefhfswoo6GAfVGiXoxSp1M/C/Zhad3nv2S8OXoxSoz+V+zLQjPVLRL0fsZeHP5X7MU6E9dk9EvRlqE3+l+zA6dRnsjRL0Y1Sn8r9mI1F9L+CNEvRmkaU+8X7MBnN0v1CPDl6MbpS+V+zHlp6jojw5ejI8Ofyv2ZOmbvYpPRL0Yp0pv9L9mOLTVDbqUaJejJ8Ofyv2ZSETg5PRL0NvDk18L9mW3X2N+SNEvRmSpT+V+zAMZGRulol6Mapz+V+zG6dx6+KWiXoyZ0Z/K/ZhPJ7FPRL0JVGfyv2YEAvCWiXoxyoz+V+zNCJtDP5I0S9GYOlUz8L9mSLGEtEvR+weHP5X7MQ+TKahL0Zaozx8L9mS547fJVpl6MSo1flfsw2OrIRpl6CdGo/0v2Z5s3TOU9MvRh4E/lfsy3BqGezo+09pbqO7OXlpttD2nBs4Nk1mhRNMvQ66VCiorxIPPfZl0cQgDfsz83Ju1wH7TGac8jlsEevgFMqWf0mqpW/yP2kBPrnXGW89DUB0mwJ01D3KL3ftL3I5fCtkKik86f4JcLfD8j9pDncUBAJEzd7HMxwHvg0MtNhlgE9aJBFgvEscfwJUrV8037SKL+IExj3XNf7l8psH9nH7Si55oc/tqFXmM2BYTUZbbP/7P/oHQtsbU37SHwz6drSHtmeecEEU08nt3OLSPaV+65WX3BO+UKMu6KdK2fEH7SFPfp+V1RzudUnKHkBtlxdHlsl00Uw73vk5RpnjdD0Wy4g/aRWdpwXOLAQwk8gcbcGjA5jtzGrNYs0MJaH3TOOuvP5IyS/Zn/9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23910" name="AutoShape 4"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23911" name="AutoShape 6"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23912" name="AutoShape 8"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23913" name="AutoShape 10"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2" name="Rectangle 3"/>
          <p:cNvSpPr>
            <a:spLocks noGrp="1" noChangeArrowheads="1"/>
          </p:cNvSpPr>
          <p:nvPr>
            <p:ph idx="1"/>
          </p:nvPr>
        </p:nvSpPr>
        <p:spPr>
          <a:xfrm>
            <a:off x="685800" y="1628775"/>
            <a:ext cx="3886200" cy="4114800"/>
          </a:xfrm>
        </p:spPr>
        <p:txBody>
          <a:bodyPr rtlCol="0">
            <a:normAutofit lnSpcReduction="10000"/>
          </a:bodyPr>
          <a:lstStyle/>
          <a:p>
            <a:pPr eaLnBrk="1" fontAlgn="auto" hangingPunct="1">
              <a:spcAft>
                <a:spcPts val="0"/>
              </a:spcAft>
              <a:defRPr/>
            </a:pPr>
            <a:r>
              <a:rPr lang="en-GB" altLang="en-US" sz="2800" dirty="0" smtClean="0">
                <a:latin typeface="+mj-lt"/>
              </a:rPr>
              <a:t>Hmm.</a:t>
            </a:r>
          </a:p>
          <a:p>
            <a:pPr eaLnBrk="1" fontAlgn="auto" hangingPunct="1">
              <a:spcAft>
                <a:spcPts val="0"/>
              </a:spcAft>
              <a:defRPr/>
            </a:pPr>
            <a:r>
              <a:rPr lang="en-GB" altLang="en-US" sz="2800" dirty="0" smtClean="0">
                <a:latin typeface="+mj-lt"/>
              </a:rPr>
              <a:t>The average age to contract an infection is </a:t>
            </a:r>
            <a:endParaRPr lang="en-GB" altLang="en-US" sz="2800" dirty="0" smtClean="0"/>
          </a:p>
          <a:p>
            <a:pPr eaLnBrk="1" fontAlgn="auto" hangingPunct="1">
              <a:spcAft>
                <a:spcPts val="0"/>
              </a:spcAft>
              <a:defRPr/>
            </a:pPr>
            <a:endParaRPr lang="en-GB" altLang="en-US" sz="2800" dirty="0" smtClean="0"/>
          </a:p>
          <a:p>
            <a:pPr eaLnBrk="1" fontAlgn="auto" hangingPunct="1">
              <a:spcAft>
                <a:spcPts val="0"/>
              </a:spcAft>
              <a:defRPr/>
            </a:pPr>
            <a:r>
              <a:rPr lang="en-GB" altLang="en-US" sz="2800" dirty="0" smtClean="0"/>
              <a:t>For this argument to hold, the R0 should exceed 6</a:t>
            </a:r>
          </a:p>
          <a:p>
            <a:pPr eaLnBrk="1" fontAlgn="auto" hangingPunct="1">
              <a:spcAft>
                <a:spcPts val="0"/>
              </a:spcAft>
              <a:defRPr/>
            </a:pPr>
            <a:r>
              <a:rPr lang="en-GB" altLang="en-US" sz="2800" dirty="0" smtClean="0"/>
              <a:t>Unfortunately, not likely given the data</a:t>
            </a:r>
          </a:p>
          <a:p>
            <a:pPr eaLnBrk="1" fontAlgn="auto" hangingPunct="1">
              <a:spcAft>
                <a:spcPts val="0"/>
              </a:spcAft>
              <a:defRPr/>
            </a:pPr>
            <a:endParaRPr lang="en-GB" altLang="en-US" sz="2800" dirty="0" smtClean="0"/>
          </a:p>
        </p:txBody>
      </p:sp>
      <p:sp>
        <p:nvSpPr>
          <p:cNvPr id="123915" name="TextBox 5"/>
          <p:cNvSpPr txBox="1">
            <a:spLocks noChangeArrowheads="1"/>
          </p:cNvSpPr>
          <p:nvPr/>
        </p:nvSpPr>
        <p:spPr bwMode="auto">
          <a:xfrm>
            <a:off x="4733925" y="4724400"/>
            <a:ext cx="8118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latin typeface="Times New Roman" panose="02020603050405020304" pitchFamily="18" charset="0"/>
              </a:rPr>
              <a:t>R0 estimates for Zika</a:t>
            </a:r>
          </a:p>
        </p:txBody>
      </p:sp>
      <p:graphicFrame>
        <p:nvGraphicFramePr>
          <p:cNvPr id="123916" name="Object 4"/>
          <p:cNvGraphicFramePr>
            <a:graphicFrameLocks noChangeAspect="1"/>
          </p:cNvGraphicFramePr>
          <p:nvPr/>
        </p:nvGraphicFramePr>
        <p:xfrm>
          <a:off x="2051050" y="2852738"/>
          <a:ext cx="839788" cy="647700"/>
        </p:xfrm>
        <a:graphic>
          <a:graphicData uri="http://schemas.openxmlformats.org/presentationml/2006/ole">
            <mc:AlternateContent xmlns:mc="http://schemas.openxmlformats.org/markup-compatibility/2006">
              <mc:Choice xmlns:v="urn:schemas-microsoft-com:vml" Requires="v">
                <p:oleObj spid="_x0000_s123922" name="Equation" r:id="rId5" imgW="558558" imgH="431613" progId="Equation.3">
                  <p:embed/>
                </p:oleObj>
              </mc:Choice>
              <mc:Fallback>
                <p:oleObj name="Equation" r:id="rId5" imgW="558558" imgH="43161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2852738"/>
                        <a:ext cx="8397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a:lstStyle/>
          <a:p>
            <a:pPr eaLnBrk="1" hangingPunct="1"/>
            <a:r>
              <a:rPr lang="en-GB" altLang="en-US" smtClean="0"/>
              <a:t>Recovery process</a:t>
            </a:r>
            <a:endParaRPr lang="en-US" altLang="en-US" smtClean="0"/>
          </a:p>
        </p:txBody>
      </p:sp>
      <p:sp>
        <p:nvSpPr>
          <p:cNvPr id="14339" name="Rectangle 3"/>
          <p:cNvSpPr>
            <a:spLocks noGrp="1"/>
          </p:cNvSpPr>
          <p:nvPr>
            <p:ph type="body" idx="1"/>
          </p:nvPr>
        </p:nvSpPr>
        <p:spPr/>
        <p:txBody>
          <a:bodyPr/>
          <a:lstStyle/>
          <a:p>
            <a:pPr eaLnBrk="1" hangingPunct="1"/>
            <a:r>
              <a:rPr lang="en-GB" altLang="en-US" smtClean="0"/>
              <a:t>Infected hosts can recover</a:t>
            </a:r>
          </a:p>
          <a:p>
            <a:pPr eaLnBrk="1" hangingPunct="1"/>
            <a:r>
              <a:rPr lang="en-GB" altLang="en-US" smtClean="0"/>
              <a:t>If we assume that the rate of recovery is a constant (which is saying that the time until recovery is exponentially distributed), the per capita recovery rate is </a:t>
            </a:r>
            <a:r>
              <a:rPr lang="en-GB" altLang="en-US" i="1" smtClean="0">
                <a:latin typeface="Symbol" panose="05050102010706020507" pitchFamily="18" charset="2"/>
              </a:rPr>
              <a:t>g</a:t>
            </a:r>
            <a:r>
              <a:rPr lang="en-GB" altLang="en-US" smtClean="0"/>
              <a:t> with </a:t>
            </a:r>
            <a:r>
              <a:rPr lang="en-GB" altLang="en-US" i="1" smtClean="0"/>
              <a:t>1/</a:t>
            </a:r>
            <a:r>
              <a:rPr lang="en-GB" altLang="en-US" i="1" smtClean="0">
                <a:latin typeface="Symbol" panose="05050102010706020507" pitchFamily="18" charset="2"/>
              </a:rPr>
              <a:t>g</a:t>
            </a:r>
            <a:r>
              <a:rPr lang="en-GB" altLang="en-US" smtClean="0"/>
              <a:t> the average time until recovery  </a:t>
            </a:r>
          </a:p>
          <a:p>
            <a:pPr eaLnBrk="1" hangingPunct="1"/>
            <a:r>
              <a:rPr lang="en-GB" altLang="en-US" smtClean="0"/>
              <a:t>We assume that the disease has no lasting effect, and doesnot kill</a:t>
            </a:r>
            <a:endParaRPr lang="en-US" altLang="en-US"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GB" altLang="en-US" smtClean="0"/>
              <a:t>WHO response</a:t>
            </a:r>
          </a:p>
        </p:txBody>
      </p:sp>
      <p:sp>
        <p:nvSpPr>
          <p:cNvPr id="125955" name="Content Placeholder 2"/>
          <p:cNvSpPr>
            <a:spLocks noGrp="1"/>
          </p:cNvSpPr>
          <p:nvPr>
            <p:ph idx="1"/>
          </p:nvPr>
        </p:nvSpPr>
        <p:spPr/>
        <p:txBody>
          <a:bodyPr/>
          <a:lstStyle/>
          <a:p>
            <a:r>
              <a:rPr lang="en-GB" altLang="en-US" smtClean="0"/>
              <a:t>On 6 February 2016 the WHO declared Zika a Public Health Emergency of International Concern (PHEIC)</a:t>
            </a:r>
          </a:p>
          <a:p>
            <a:r>
              <a:rPr lang="en-GB" altLang="en-US" smtClean="0"/>
              <a:t>On 18 November 2016: Zika is no longer a PHEIC, and recommendation now to concentrate now on the longer-term response mechanism.</a:t>
            </a:r>
          </a:p>
          <a:p>
            <a:r>
              <a:rPr lang="en-GB" altLang="en-US" smtClean="0"/>
              <a:t> In other words, Zika is here to stay</a:t>
            </a:r>
          </a:p>
          <a:p>
            <a:endParaRPr lang="en-GB" altLang="en-US" smtClean="0"/>
          </a:p>
        </p:txBody>
      </p:sp>
      <p:pic>
        <p:nvPicPr>
          <p:cNvPr id="12595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37400" y="5013325"/>
            <a:ext cx="199072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GB" altLang="en-US" smtClean="0"/>
              <a:t>Learning outcomes</a:t>
            </a:r>
          </a:p>
        </p:txBody>
      </p:sp>
      <p:sp>
        <p:nvSpPr>
          <p:cNvPr id="126979" name="Rectangle 3"/>
          <p:cNvSpPr>
            <a:spLocks noGrp="1" noChangeArrowheads="1"/>
          </p:cNvSpPr>
          <p:nvPr>
            <p:ph idx="1"/>
          </p:nvPr>
        </p:nvSpPr>
        <p:spPr/>
        <p:txBody>
          <a:bodyPr/>
          <a:lstStyle/>
          <a:p>
            <a:pPr eaLnBrk="1" hangingPunct="1"/>
            <a:r>
              <a:rPr lang="en-GB" altLang="en-US" smtClean="0"/>
              <a:t>Understand how models and knowledge of the reproductive number can be used to understand the dynamics of a disease </a:t>
            </a:r>
          </a:p>
          <a:p>
            <a:pPr eaLnBrk="1" hangingPunct="1"/>
            <a:r>
              <a:rPr lang="en-GB" altLang="en-US" smtClean="0">
                <a:cs typeface="Times New Roman" panose="02020603050405020304" pitchFamily="18" charset="0"/>
              </a:rPr>
              <a:t>Understand how this can be used as a basis for public health policies</a:t>
            </a:r>
            <a:r>
              <a:rPr lang="en-GB" altLang="en-US" smtClean="0"/>
              <a:t> and disease management</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GB" altLang="en-US" smtClean="0"/>
              <a:t>Learning outcomes</a:t>
            </a:r>
          </a:p>
        </p:txBody>
      </p:sp>
      <p:sp>
        <p:nvSpPr>
          <p:cNvPr id="128003" name="Rectangle 3"/>
          <p:cNvSpPr>
            <a:spLocks noGrp="1" noChangeArrowheads="1"/>
          </p:cNvSpPr>
          <p:nvPr>
            <p:ph type="body" idx="1"/>
          </p:nvPr>
        </p:nvSpPr>
        <p:spPr/>
        <p:txBody>
          <a:bodyPr/>
          <a:lstStyle/>
          <a:p>
            <a:pPr eaLnBrk="1" hangingPunct="1"/>
            <a:r>
              <a:rPr lang="en-GB" altLang="en-US" dirty="0" smtClean="0"/>
              <a:t>Understand what the imaginary part of an eigenvalue means for the population dynamics</a:t>
            </a:r>
          </a:p>
          <a:p>
            <a:pPr eaLnBrk="1" hangingPunct="1"/>
            <a:r>
              <a:rPr lang="en-GB" altLang="en-US" dirty="0" smtClean="0"/>
              <a:t>Understand how models and knowledge of the reproductive number can be used to understand the dynamics of a disease </a:t>
            </a:r>
          </a:p>
          <a:p>
            <a:pPr eaLnBrk="1" hangingPunct="1"/>
            <a:r>
              <a:rPr lang="en-GB" altLang="en-US" dirty="0" smtClean="0">
                <a:cs typeface="Times New Roman" panose="02020603050405020304" pitchFamily="18" charset="0"/>
              </a:rPr>
              <a:t>Understand how this can be used as a basis for public health policies</a:t>
            </a:r>
            <a:r>
              <a:rPr lang="en-GB" altLang="en-US" dirty="0" smtClean="0"/>
              <a:t> and disease management</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r>
              <a:rPr lang="en-GB" altLang="en-US" smtClean="0"/>
              <a:t>Learning outcomes</a:t>
            </a:r>
            <a:br>
              <a:rPr lang="en-GB" altLang="en-US" smtClean="0"/>
            </a:br>
            <a:r>
              <a:rPr lang="en-GB" altLang="en-US" smtClean="0"/>
              <a:t>(overall) </a:t>
            </a:r>
          </a:p>
        </p:txBody>
      </p:sp>
      <p:sp>
        <p:nvSpPr>
          <p:cNvPr id="93187" name="Content Placeholder 2"/>
          <p:cNvSpPr>
            <a:spLocks noGrp="1"/>
          </p:cNvSpPr>
          <p:nvPr>
            <p:ph idx="1"/>
          </p:nvPr>
        </p:nvSpPr>
        <p:spPr/>
        <p:txBody>
          <a:bodyPr/>
          <a:lstStyle/>
          <a:p>
            <a:pPr marL="0" indent="0">
              <a:buFont typeface="Arial" panose="020B0604020202020204" pitchFamily="34" charset="0"/>
              <a:buNone/>
              <a:defRPr/>
            </a:pPr>
            <a:r>
              <a:rPr lang="en-GB" altLang="en-US" dirty="0" smtClean="0"/>
              <a:t>I hope that:</a:t>
            </a:r>
          </a:p>
          <a:p>
            <a:pPr>
              <a:defRPr/>
            </a:pPr>
            <a:r>
              <a:rPr lang="en-GB" altLang="en-US" dirty="0" smtClean="0"/>
              <a:t>you have gained an appreciation of how models link interactions to population dynamics</a:t>
            </a:r>
          </a:p>
          <a:p>
            <a:pPr>
              <a:defRPr/>
            </a:pPr>
            <a:r>
              <a:rPr lang="en-GB" altLang="en-US" dirty="0" smtClean="0"/>
              <a:t>you have learned </a:t>
            </a:r>
            <a:r>
              <a:rPr lang="en-GB" altLang="en-US" dirty="0"/>
              <a:t>what sort of dynamics models can </a:t>
            </a:r>
            <a:r>
              <a:rPr lang="en-GB" altLang="en-US" dirty="0" smtClean="0"/>
              <a:t>show, how to interrogate the output of models, and interpret dynamics</a:t>
            </a:r>
          </a:p>
          <a:p>
            <a:pPr>
              <a:defRPr/>
            </a:pPr>
            <a:r>
              <a:rPr lang="en-GB" altLang="en-US" dirty="0" smtClean="0"/>
              <a:t>You appreciate that being able to characterise the qualitative behaviour of model is useful</a:t>
            </a:r>
          </a:p>
        </p:txBody>
      </p:sp>
      <p:pic>
        <p:nvPicPr>
          <p:cNvPr id="4" name="Picture 2" descr="foun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8" y="-57687"/>
            <a:ext cx="9448800" cy="697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27994" y="5236613"/>
            <a:ext cx="673258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itchFamily="48" charset="0"/>
              </a:defRPr>
            </a:lvl1pPr>
            <a:lvl2pPr marL="742950" indent="-285750">
              <a:defRPr sz="2400">
                <a:solidFill>
                  <a:schemeClr val="tx1"/>
                </a:solidFill>
                <a:latin typeface="Times" pitchFamily="48" charset="0"/>
              </a:defRPr>
            </a:lvl2pPr>
            <a:lvl3pPr marL="1143000" indent="-228600">
              <a:defRPr sz="2400">
                <a:solidFill>
                  <a:schemeClr val="tx1"/>
                </a:solidFill>
                <a:latin typeface="Times" pitchFamily="48" charset="0"/>
              </a:defRPr>
            </a:lvl3pPr>
            <a:lvl4pPr marL="1600200" indent="-228600">
              <a:defRPr sz="2400">
                <a:solidFill>
                  <a:schemeClr val="tx1"/>
                </a:solidFill>
                <a:latin typeface="Times" pitchFamily="48" charset="0"/>
              </a:defRPr>
            </a:lvl4pPr>
            <a:lvl5pPr marL="2057400" indent="-228600">
              <a:defRPr sz="2400">
                <a:solidFill>
                  <a:schemeClr val="tx1"/>
                </a:solidFill>
                <a:latin typeface="Times" pitchFamily="48" charset="0"/>
              </a:defRPr>
            </a:lvl5pPr>
            <a:lvl6pPr marL="2514600" indent="-228600" eaLnBrk="0" fontAlgn="base" hangingPunct="0">
              <a:spcBef>
                <a:spcPct val="0"/>
              </a:spcBef>
              <a:spcAft>
                <a:spcPct val="0"/>
              </a:spcAft>
              <a:defRPr sz="2400">
                <a:solidFill>
                  <a:schemeClr val="tx1"/>
                </a:solidFill>
                <a:latin typeface="Times" pitchFamily="48" charset="0"/>
              </a:defRPr>
            </a:lvl6pPr>
            <a:lvl7pPr marL="2971800" indent="-228600" eaLnBrk="0" fontAlgn="base" hangingPunct="0">
              <a:spcBef>
                <a:spcPct val="0"/>
              </a:spcBef>
              <a:spcAft>
                <a:spcPct val="0"/>
              </a:spcAft>
              <a:defRPr sz="2400">
                <a:solidFill>
                  <a:schemeClr val="tx1"/>
                </a:solidFill>
                <a:latin typeface="Times" pitchFamily="48" charset="0"/>
              </a:defRPr>
            </a:lvl7pPr>
            <a:lvl8pPr marL="3429000" indent="-228600" eaLnBrk="0" fontAlgn="base" hangingPunct="0">
              <a:spcBef>
                <a:spcPct val="0"/>
              </a:spcBef>
              <a:spcAft>
                <a:spcPct val="0"/>
              </a:spcAft>
              <a:defRPr sz="2400">
                <a:solidFill>
                  <a:schemeClr val="tx1"/>
                </a:solidFill>
                <a:latin typeface="Times" pitchFamily="48" charset="0"/>
              </a:defRPr>
            </a:lvl8pPr>
            <a:lvl9pPr marL="3886200" indent="-228600" eaLnBrk="0" fontAlgn="base" hangingPunct="0">
              <a:spcBef>
                <a:spcPct val="0"/>
              </a:spcBef>
              <a:spcAft>
                <a:spcPct val="0"/>
              </a:spcAft>
              <a:defRPr sz="2400">
                <a:solidFill>
                  <a:schemeClr val="tx1"/>
                </a:solidFill>
                <a:latin typeface="Times" pitchFamily="48" charset="0"/>
              </a:defRPr>
            </a:lvl9pPr>
          </a:lstStyle>
          <a:p>
            <a:pPr eaLnBrk="1" hangingPunct="1">
              <a:spcBef>
                <a:spcPct val="50000"/>
              </a:spcBef>
            </a:pPr>
            <a:r>
              <a:rPr lang="en-GB" altLang="en-US" sz="3600" dirty="0" smtClean="0">
                <a:solidFill>
                  <a:schemeClr val="bg1"/>
                </a:solidFill>
                <a:latin typeface="Univers" pitchFamily="34" charset="0"/>
              </a:rPr>
              <a:t>Thank you!</a:t>
            </a:r>
            <a:endParaRPr lang="en-GB" altLang="en-US" sz="3600" dirty="0">
              <a:solidFill>
                <a:schemeClr val="bg1"/>
              </a:solidFill>
              <a:latin typeface="Arial" charset="0"/>
            </a:endParaRPr>
          </a:p>
          <a:p>
            <a:pPr eaLnBrk="1" hangingPunct="1">
              <a:spcBef>
                <a:spcPct val="50000"/>
              </a:spcBef>
            </a:pPr>
            <a:r>
              <a:rPr lang="en-GB" altLang="en-US" sz="3600" dirty="0">
                <a:solidFill>
                  <a:schemeClr val="tx2"/>
                </a:solidFill>
                <a:latin typeface="Univers" pitchFamily="34" charset="0"/>
              </a:rPr>
              <a:t>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860" y="5053388"/>
            <a:ext cx="2400139" cy="11988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p:txBody>
          <a:bodyPr/>
          <a:lstStyle/>
          <a:p>
            <a:pPr eaLnBrk="1" hangingPunct="1"/>
            <a:r>
              <a:rPr lang="en-GB" altLang="en-US" smtClean="0"/>
              <a:t>SIS model</a:t>
            </a:r>
            <a:endParaRPr lang="en-US" altLang="en-US" smtClean="0"/>
          </a:p>
        </p:txBody>
      </p:sp>
      <p:sp>
        <p:nvSpPr>
          <p:cNvPr id="15363" name="Rectangle 3"/>
          <p:cNvSpPr>
            <a:spLocks noGrp="1"/>
          </p:cNvSpPr>
          <p:nvPr>
            <p:ph type="body" sz="half" idx="1"/>
          </p:nvPr>
        </p:nvSpPr>
        <p:spPr>
          <a:xfrm>
            <a:off x="457200" y="1600200"/>
            <a:ext cx="7715250" cy="4525963"/>
          </a:xfrm>
        </p:spPr>
        <p:txBody>
          <a:bodyPr/>
          <a:lstStyle/>
          <a:p>
            <a:pPr eaLnBrk="1" hangingPunct="1">
              <a:lnSpc>
                <a:spcPct val="90000"/>
              </a:lnSpc>
            </a:pPr>
            <a:r>
              <a:rPr lang="en-GB" altLang="en-US" sz="2400" smtClean="0"/>
              <a:t>The SIS model reads</a:t>
            </a:r>
          </a:p>
          <a:p>
            <a:pPr eaLnBrk="1" hangingPunct="1">
              <a:lnSpc>
                <a:spcPct val="90000"/>
              </a:lnSpc>
            </a:pPr>
            <a:endParaRPr lang="en-GB" altLang="en-US" sz="2400" smtClean="0"/>
          </a:p>
          <a:p>
            <a:pPr eaLnBrk="1" hangingPunct="1">
              <a:lnSpc>
                <a:spcPct val="90000"/>
              </a:lnSpc>
            </a:pPr>
            <a:endParaRPr lang="en-GB" altLang="en-US" sz="2400" smtClean="0"/>
          </a:p>
          <a:p>
            <a:pPr eaLnBrk="1" hangingPunct="1">
              <a:lnSpc>
                <a:spcPct val="90000"/>
              </a:lnSpc>
            </a:pPr>
            <a:endParaRPr lang="en-GB" altLang="en-US" sz="2400" smtClean="0"/>
          </a:p>
          <a:p>
            <a:pPr eaLnBrk="1" hangingPunct="1">
              <a:lnSpc>
                <a:spcPct val="90000"/>
              </a:lnSpc>
            </a:pPr>
            <a:endParaRPr lang="en-GB" altLang="en-US" sz="2400" smtClean="0"/>
          </a:p>
          <a:p>
            <a:pPr eaLnBrk="1" hangingPunct="1">
              <a:lnSpc>
                <a:spcPct val="90000"/>
              </a:lnSpc>
            </a:pPr>
            <a:endParaRPr lang="en-GB" altLang="en-US" sz="2400" smtClean="0"/>
          </a:p>
          <a:p>
            <a:pPr eaLnBrk="1" hangingPunct="1">
              <a:lnSpc>
                <a:spcPct val="90000"/>
              </a:lnSpc>
            </a:pPr>
            <a:r>
              <a:rPr lang="en-GB" altLang="en-US" sz="2400" smtClean="0"/>
              <a:t>This is like the Lotka-Volterra pp model, the Susceptibles act as “prey” for the pathogen. They do not disappear after becoming ill though </a:t>
            </a:r>
          </a:p>
          <a:p>
            <a:pPr eaLnBrk="1" hangingPunct="1">
              <a:lnSpc>
                <a:spcPct val="90000"/>
              </a:lnSpc>
            </a:pPr>
            <a:endParaRPr lang="en-GB" altLang="en-US" sz="2400" smtClean="0"/>
          </a:p>
          <a:p>
            <a:pPr eaLnBrk="1" hangingPunct="1">
              <a:lnSpc>
                <a:spcPct val="90000"/>
              </a:lnSpc>
            </a:pPr>
            <a:r>
              <a:rPr lang="en-GB" altLang="en-US" sz="2400" smtClean="0"/>
              <a:t>In this model 		  so that </a:t>
            </a:r>
            <a:r>
              <a:rPr lang="en-GB" altLang="en-US" sz="2400" i="1" smtClean="0"/>
              <a:t>S+I=N</a:t>
            </a:r>
            <a:r>
              <a:rPr lang="en-GB" altLang="en-US" sz="2400" smtClean="0"/>
              <a:t> is constant</a:t>
            </a:r>
          </a:p>
          <a:p>
            <a:pPr eaLnBrk="1" hangingPunct="1">
              <a:lnSpc>
                <a:spcPct val="90000"/>
              </a:lnSpc>
            </a:pPr>
            <a:endParaRPr lang="en-GB" altLang="en-US" sz="2400" smtClean="0"/>
          </a:p>
          <a:p>
            <a:pPr eaLnBrk="1" hangingPunct="1">
              <a:lnSpc>
                <a:spcPct val="90000"/>
              </a:lnSpc>
            </a:pPr>
            <a:endParaRPr lang="en-US" altLang="en-US" sz="2400" smtClean="0"/>
          </a:p>
        </p:txBody>
      </p:sp>
      <p:graphicFrame>
        <p:nvGraphicFramePr>
          <p:cNvPr id="15364" name="Object 4"/>
          <p:cNvGraphicFramePr>
            <a:graphicFrameLocks noChangeAspect="1"/>
          </p:cNvGraphicFramePr>
          <p:nvPr>
            <p:ph sz="quarter" idx="2"/>
          </p:nvPr>
        </p:nvGraphicFramePr>
        <p:xfrm>
          <a:off x="1981200" y="1905000"/>
          <a:ext cx="2374900" cy="2171700"/>
        </p:xfrm>
        <a:graphic>
          <a:graphicData uri="http://schemas.openxmlformats.org/presentationml/2006/ole">
            <mc:AlternateContent xmlns:mc="http://schemas.openxmlformats.org/markup-compatibility/2006">
              <mc:Choice xmlns:v="urn:schemas-microsoft-com:vml" Requires="v">
                <p:oleObj spid="_x0000_s15376" name="Equation" r:id="rId3" imgW="888614" imgH="812447" progId="Equation.3">
                  <p:embed/>
                </p:oleObj>
              </mc:Choice>
              <mc:Fallback>
                <p:oleObj name="Equation" r:id="rId3" imgW="888614" imgH="81244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905000"/>
                        <a:ext cx="2374900"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 name="Object 6"/>
          <p:cNvGraphicFramePr>
            <a:graphicFrameLocks noChangeAspect="1"/>
          </p:cNvGraphicFramePr>
          <p:nvPr>
            <p:ph sz="quarter" idx="3"/>
          </p:nvPr>
        </p:nvGraphicFramePr>
        <p:xfrm>
          <a:off x="2700338" y="5335588"/>
          <a:ext cx="1490662" cy="757237"/>
        </p:xfrm>
        <a:graphic>
          <a:graphicData uri="http://schemas.openxmlformats.org/presentationml/2006/ole">
            <mc:AlternateContent xmlns:mc="http://schemas.openxmlformats.org/markup-compatibility/2006">
              <mc:Choice xmlns:v="urn:schemas-microsoft-com:vml" Requires="v">
                <p:oleObj spid="_x0000_s15377" name="Equation" r:id="rId5" imgW="774364" imgH="393529" progId="Equation.3">
                  <p:embed/>
                </p:oleObj>
              </mc:Choice>
              <mc:Fallback>
                <p:oleObj name="Equation" r:id="rId5" imgW="774364" imgH="393529"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5335588"/>
                        <a:ext cx="1490662" cy="75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pPr eaLnBrk="1" hangingPunct="1"/>
            <a:r>
              <a:rPr lang="en-GB" altLang="en-US" smtClean="0"/>
              <a:t>SIS model</a:t>
            </a:r>
            <a:endParaRPr lang="en-US" altLang="en-US" smtClean="0"/>
          </a:p>
        </p:txBody>
      </p:sp>
      <p:sp>
        <p:nvSpPr>
          <p:cNvPr id="16387" name="Rectangle 3"/>
          <p:cNvSpPr>
            <a:spLocks noGrp="1"/>
          </p:cNvSpPr>
          <p:nvPr>
            <p:ph type="body" sz="half" idx="1"/>
          </p:nvPr>
        </p:nvSpPr>
        <p:spPr>
          <a:xfrm>
            <a:off x="457200" y="1600200"/>
            <a:ext cx="7715250" cy="4525963"/>
          </a:xfrm>
        </p:spPr>
        <p:txBody>
          <a:bodyPr/>
          <a:lstStyle/>
          <a:p>
            <a:pPr eaLnBrk="1" hangingPunct="1"/>
            <a:r>
              <a:rPr lang="en-GB" altLang="en-US" sz="2800" smtClean="0"/>
              <a:t>We can thus rewrite the model</a:t>
            </a: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US" altLang="en-US" sz="2800" smtClean="0"/>
          </a:p>
        </p:txBody>
      </p:sp>
      <p:graphicFrame>
        <p:nvGraphicFramePr>
          <p:cNvPr id="16388" name="Object 4"/>
          <p:cNvGraphicFramePr>
            <a:graphicFrameLocks noChangeAspect="1"/>
          </p:cNvGraphicFramePr>
          <p:nvPr>
            <p:ph sz="quarter" idx="2"/>
          </p:nvPr>
        </p:nvGraphicFramePr>
        <p:xfrm>
          <a:off x="1409700" y="2293938"/>
          <a:ext cx="5854700" cy="1079500"/>
        </p:xfrm>
        <a:graphic>
          <a:graphicData uri="http://schemas.openxmlformats.org/presentationml/2006/ole">
            <mc:AlternateContent xmlns:mc="http://schemas.openxmlformats.org/markup-compatibility/2006">
              <mc:Choice xmlns:v="urn:schemas-microsoft-com:vml" Requires="v">
                <p:oleObj spid="_x0000_s16401" name="Equation" r:id="rId3" imgW="2273300" imgH="419100" progId="Equation.3">
                  <p:embed/>
                </p:oleObj>
              </mc:Choice>
              <mc:Fallback>
                <p:oleObj name="Equation" r:id="rId3" imgW="2273300" imgH="419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00" y="2293938"/>
                        <a:ext cx="585470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389" name="Group 7"/>
          <p:cNvGrpSpPr>
            <a:grpSpLocks/>
          </p:cNvGrpSpPr>
          <p:nvPr/>
        </p:nvGrpSpPr>
        <p:grpSpPr bwMode="auto">
          <a:xfrm>
            <a:off x="2638425" y="4581525"/>
            <a:ext cx="3733800" cy="1455738"/>
            <a:chOff x="1662" y="2886"/>
            <a:chExt cx="2352" cy="917"/>
          </a:xfrm>
        </p:grpSpPr>
        <p:sp>
          <p:nvSpPr>
            <p:cNvPr id="16390" name="Rectangle 8"/>
            <p:cNvSpPr>
              <a:spLocks noChangeArrowheads="1"/>
            </p:cNvSpPr>
            <p:nvPr/>
          </p:nvSpPr>
          <p:spPr bwMode="auto">
            <a:xfrm>
              <a:off x="1662" y="3275"/>
              <a:ext cx="864" cy="52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16391" name="Rectangle 9"/>
            <p:cNvSpPr>
              <a:spLocks noChangeArrowheads="1"/>
            </p:cNvSpPr>
            <p:nvPr/>
          </p:nvSpPr>
          <p:spPr bwMode="auto">
            <a:xfrm>
              <a:off x="3150" y="3275"/>
              <a:ext cx="864" cy="52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16392" name="Text Box 10"/>
            <p:cNvSpPr txBox="1">
              <a:spLocks noChangeArrowheads="1"/>
            </p:cNvSpPr>
            <p:nvPr/>
          </p:nvSpPr>
          <p:spPr bwMode="auto">
            <a:xfrm>
              <a:off x="1950" y="3371"/>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S</a:t>
              </a:r>
            </a:p>
          </p:txBody>
        </p:sp>
        <p:sp>
          <p:nvSpPr>
            <p:cNvPr id="16393" name="Text Box 11"/>
            <p:cNvSpPr txBox="1">
              <a:spLocks noChangeArrowheads="1"/>
            </p:cNvSpPr>
            <p:nvPr/>
          </p:nvSpPr>
          <p:spPr bwMode="auto">
            <a:xfrm>
              <a:off x="3438" y="3371"/>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I</a:t>
              </a:r>
            </a:p>
          </p:txBody>
        </p:sp>
        <p:sp>
          <p:nvSpPr>
            <p:cNvPr id="16394" name="AutoShape 12"/>
            <p:cNvSpPr>
              <a:spLocks noChangeArrowheads="1"/>
            </p:cNvSpPr>
            <p:nvPr/>
          </p:nvSpPr>
          <p:spPr bwMode="auto">
            <a:xfrm>
              <a:off x="2622" y="3515"/>
              <a:ext cx="432" cy="96"/>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16395" name="AutoShape 13"/>
            <p:cNvSpPr>
              <a:spLocks noChangeArrowheads="1"/>
            </p:cNvSpPr>
            <p:nvPr/>
          </p:nvSpPr>
          <p:spPr bwMode="auto">
            <a:xfrm flipH="1" flipV="1">
              <a:off x="2181" y="2886"/>
              <a:ext cx="1316" cy="318"/>
            </a:xfrm>
            <a:prstGeom prst="curvedUpArrow">
              <a:avLst>
                <a:gd name="adj1" fmla="val 82767"/>
                <a:gd name="adj2" fmla="val 165535"/>
                <a:gd name="adj3" fmla="val 33333"/>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p:txBody>
          <a:bodyPr/>
          <a:lstStyle/>
          <a:p>
            <a:pPr eaLnBrk="1" hangingPunct="1"/>
            <a:r>
              <a:rPr lang="en-GB" altLang="en-US" smtClean="0"/>
              <a:t>SIS model</a:t>
            </a:r>
            <a:endParaRPr lang="en-US" altLang="en-US" smtClean="0"/>
          </a:p>
        </p:txBody>
      </p:sp>
      <p:sp>
        <p:nvSpPr>
          <p:cNvPr id="197635" name="Rectangle 3"/>
          <p:cNvSpPr>
            <a:spLocks noGrp="1"/>
          </p:cNvSpPr>
          <p:nvPr>
            <p:ph type="body" sz="half" idx="1"/>
          </p:nvPr>
        </p:nvSpPr>
        <p:spPr>
          <a:xfrm>
            <a:off x="457200" y="1600200"/>
            <a:ext cx="8218488" cy="4924425"/>
          </a:xfrm>
        </p:spPr>
        <p:txBody>
          <a:bodyPr/>
          <a:lstStyle/>
          <a:p>
            <a:pPr eaLnBrk="1" hangingPunct="1">
              <a:lnSpc>
                <a:spcPct val="90000"/>
              </a:lnSpc>
            </a:pPr>
            <a:r>
              <a:rPr lang="en-GB" altLang="en-US" sz="2400" smtClean="0"/>
              <a:t>In the SIS model you return to a susceptible state after you have had the disease</a:t>
            </a:r>
          </a:p>
          <a:p>
            <a:pPr eaLnBrk="1" hangingPunct="1">
              <a:lnSpc>
                <a:spcPct val="90000"/>
              </a:lnSpc>
            </a:pPr>
            <a:r>
              <a:rPr lang="en-GB" altLang="en-US" sz="2400" smtClean="0"/>
              <a:t>This is rarely true, but it could be a valid assumption for the common cold, or head lice</a:t>
            </a:r>
          </a:p>
          <a:p>
            <a:pPr eaLnBrk="1" hangingPunct="1">
              <a:lnSpc>
                <a:spcPct val="90000"/>
              </a:lnSpc>
            </a:pPr>
            <a:r>
              <a:rPr lang="en-GB" altLang="en-US" sz="2400" smtClean="0"/>
              <a:t>The transmission process assumes that if your population is bigger (more S, more I), that there is more transmission</a:t>
            </a:r>
          </a:p>
          <a:p>
            <a:pPr eaLnBrk="1" hangingPunct="1">
              <a:lnSpc>
                <a:spcPct val="90000"/>
              </a:lnSpc>
            </a:pPr>
            <a:r>
              <a:rPr lang="en-GB" altLang="en-US" sz="2400" smtClean="0"/>
              <a:t>This is often not the case, for instance, much of the transmission of head lice as well as the common cold, takes place in schools or in families</a:t>
            </a:r>
          </a:p>
          <a:p>
            <a:pPr eaLnBrk="1" hangingPunct="1">
              <a:lnSpc>
                <a:spcPct val="90000"/>
              </a:lnSpc>
            </a:pPr>
            <a:r>
              <a:rPr lang="en-GB" altLang="en-US" sz="2400" smtClean="0"/>
              <a:t>A bigger population does not mean that school classes or families are bigger. </a:t>
            </a:r>
          </a:p>
          <a:p>
            <a:pPr eaLnBrk="1" hangingPunct="1">
              <a:lnSpc>
                <a:spcPct val="90000"/>
              </a:lnSpc>
            </a:pPr>
            <a:endParaRPr lang="en-GB" altLang="en-US" sz="2400" smtClean="0"/>
          </a:p>
          <a:p>
            <a:pPr eaLnBrk="1" hangingPunct="1">
              <a:lnSpc>
                <a:spcPct val="90000"/>
              </a:lnSpc>
            </a:pPr>
            <a:endParaRPr lang="en-GB" altLang="en-US" sz="2000" smtClean="0"/>
          </a:p>
          <a:p>
            <a:pPr eaLnBrk="1" hangingPunct="1">
              <a:lnSpc>
                <a:spcPct val="90000"/>
              </a:lnSpc>
            </a:pPr>
            <a:endParaRPr lang="en-GB" altLang="en-US" sz="2000" smtClean="0"/>
          </a:p>
          <a:p>
            <a:pPr eaLnBrk="1" hangingPunct="1">
              <a:lnSpc>
                <a:spcPct val="90000"/>
              </a:lnSpc>
            </a:pPr>
            <a:endParaRPr lang="en-GB" altLang="en-US" sz="2000" smtClean="0"/>
          </a:p>
          <a:p>
            <a:pPr eaLnBrk="1" hangingPunct="1">
              <a:lnSpc>
                <a:spcPct val="90000"/>
              </a:lnSpc>
            </a:pPr>
            <a:endParaRPr lang="en-US" altLang="en-US" sz="2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76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76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76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763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76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p:txBody>
          <a:bodyPr/>
          <a:lstStyle/>
          <a:p>
            <a:pPr eaLnBrk="1" hangingPunct="1"/>
            <a:r>
              <a:rPr lang="en-GB" altLang="en-US" smtClean="0"/>
              <a:t>SIS model</a:t>
            </a:r>
            <a:endParaRPr lang="en-US" altLang="en-US" smtClean="0"/>
          </a:p>
        </p:txBody>
      </p:sp>
      <p:sp>
        <p:nvSpPr>
          <p:cNvPr id="18435" name="Rectangle 3"/>
          <p:cNvSpPr>
            <a:spLocks noGrp="1"/>
          </p:cNvSpPr>
          <p:nvPr>
            <p:ph type="body" sz="half" idx="1"/>
          </p:nvPr>
        </p:nvSpPr>
        <p:spPr>
          <a:xfrm>
            <a:off x="457200" y="1600200"/>
            <a:ext cx="8218488" cy="4924425"/>
          </a:xfrm>
        </p:spPr>
        <p:txBody>
          <a:bodyPr/>
          <a:lstStyle/>
          <a:p>
            <a:pPr eaLnBrk="1" hangingPunct="1">
              <a:lnSpc>
                <a:spcPct val="90000"/>
              </a:lnSpc>
            </a:pPr>
            <a:r>
              <a:rPr lang="en-GB" altLang="en-US" sz="2400" smtClean="0"/>
              <a:t>As the number of contacts is independent of population size it is often assumed that the transmission is proportional to the fraction of the population that is infected</a:t>
            </a:r>
          </a:p>
          <a:p>
            <a:pPr eaLnBrk="1" hangingPunct="1">
              <a:lnSpc>
                <a:spcPct val="90000"/>
              </a:lnSpc>
            </a:pPr>
            <a:endParaRPr lang="en-GB" altLang="en-US" sz="2000" smtClean="0"/>
          </a:p>
          <a:p>
            <a:pPr eaLnBrk="1" hangingPunct="1">
              <a:lnSpc>
                <a:spcPct val="90000"/>
              </a:lnSpc>
            </a:pPr>
            <a:endParaRPr lang="en-GB" altLang="en-US" sz="2000" smtClean="0"/>
          </a:p>
          <a:p>
            <a:pPr eaLnBrk="1" hangingPunct="1">
              <a:lnSpc>
                <a:spcPct val="90000"/>
              </a:lnSpc>
            </a:pPr>
            <a:endParaRPr lang="en-GB" altLang="en-US" sz="2000" smtClean="0"/>
          </a:p>
          <a:p>
            <a:pPr eaLnBrk="1" hangingPunct="1">
              <a:lnSpc>
                <a:spcPct val="90000"/>
              </a:lnSpc>
            </a:pPr>
            <a:endParaRPr lang="en-US" altLang="en-US" sz="200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pPr eaLnBrk="1" hangingPunct="1"/>
            <a:r>
              <a:rPr lang="en-GB" altLang="en-US" smtClean="0"/>
              <a:t>SIS model</a:t>
            </a:r>
            <a:endParaRPr lang="en-US" altLang="en-US" smtClean="0"/>
          </a:p>
        </p:txBody>
      </p:sp>
      <p:sp>
        <p:nvSpPr>
          <p:cNvPr id="19459" name="Rectangle 3"/>
          <p:cNvSpPr>
            <a:spLocks noGrp="1"/>
          </p:cNvSpPr>
          <p:nvPr>
            <p:ph type="body" sz="half" idx="1"/>
          </p:nvPr>
        </p:nvSpPr>
        <p:spPr>
          <a:xfrm>
            <a:off x="457200" y="1600200"/>
            <a:ext cx="7715250" cy="4525963"/>
          </a:xfrm>
        </p:spPr>
        <p:txBody>
          <a:bodyPr/>
          <a:lstStyle/>
          <a:p>
            <a:pPr eaLnBrk="1" hangingPunct="1"/>
            <a:r>
              <a:rPr lang="en-GB" altLang="en-US" sz="2800" smtClean="0"/>
              <a:t>The model then reads</a:t>
            </a: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r>
              <a:rPr lang="en-GB" altLang="en-US" sz="2800" smtClean="0"/>
              <a:t>The total population size remains constant, and therefore </a:t>
            </a: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US" altLang="en-US" sz="2800" smtClean="0"/>
          </a:p>
        </p:txBody>
      </p:sp>
      <p:graphicFrame>
        <p:nvGraphicFramePr>
          <p:cNvPr id="19460" name="Object 4"/>
          <p:cNvGraphicFramePr>
            <a:graphicFrameLocks noChangeAspect="1"/>
          </p:cNvGraphicFramePr>
          <p:nvPr>
            <p:ph sz="quarter" idx="2"/>
          </p:nvPr>
        </p:nvGraphicFramePr>
        <p:xfrm>
          <a:off x="1438275" y="4621213"/>
          <a:ext cx="5797550" cy="1028700"/>
        </p:xfrm>
        <a:graphic>
          <a:graphicData uri="http://schemas.openxmlformats.org/presentationml/2006/ole">
            <mc:AlternateContent xmlns:mc="http://schemas.openxmlformats.org/markup-compatibility/2006">
              <mc:Choice xmlns:v="urn:schemas-microsoft-com:vml" Requires="v">
                <p:oleObj spid="_x0000_s19472" name="Equation" r:id="rId3" imgW="2362200" imgH="419100" progId="Equation.3">
                  <p:embed/>
                </p:oleObj>
              </mc:Choice>
              <mc:Fallback>
                <p:oleObj name="Equation" r:id="rId3" imgW="2362200" imgH="419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275" y="4621213"/>
                        <a:ext cx="579755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1" name="Object 5"/>
          <p:cNvGraphicFramePr>
            <a:graphicFrameLocks noChangeAspect="1"/>
          </p:cNvGraphicFramePr>
          <p:nvPr>
            <p:ph sz="quarter" idx="3"/>
          </p:nvPr>
        </p:nvGraphicFramePr>
        <p:xfrm>
          <a:off x="2700338" y="2060575"/>
          <a:ext cx="2232025" cy="1808163"/>
        </p:xfrm>
        <a:graphic>
          <a:graphicData uri="http://schemas.openxmlformats.org/presentationml/2006/ole">
            <mc:AlternateContent xmlns:mc="http://schemas.openxmlformats.org/markup-compatibility/2006">
              <mc:Choice xmlns:v="urn:schemas-microsoft-com:vml" Requires="v">
                <p:oleObj spid="_x0000_s19473" name="Equation" r:id="rId5" imgW="1002865" imgH="812447" progId="Equation.3">
                  <p:embed/>
                </p:oleObj>
              </mc:Choice>
              <mc:Fallback>
                <p:oleObj name="Equation" r:id="rId5" imgW="1002865" imgH="812447"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2060575"/>
                        <a:ext cx="2232025" cy="180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p:txBody>
          <a:bodyPr/>
          <a:lstStyle/>
          <a:p>
            <a:pPr eaLnBrk="1" hangingPunct="1"/>
            <a:r>
              <a:rPr lang="en-GB" altLang="en-US" smtClean="0"/>
              <a:t>SIS model</a:t>
            </a:r>
            <a:endParaRPr lang="en-US" altLang="en-US" smtClean="0"/>
          </a:p>
        </p:txBody>
      </p:sp>
      <p:sp>
        <p:nvSpPr>
          <p:cNvPr id="20483" name="Rectangle 3"/>
          <p:cNvSpPr>
            <a:spLocks noGrp="1"/>
          </p:cNvSpPr>
          <p:nvPr>
            <p:ph type="body" sz="half" idx="1"/>
          </p:nvPr>
        </p:nvSpPr>
        <p:spPr>
          <a:xfrm>
            <a:off x="457200" y="1600200"/>
            <a:ext cx="7715250" cy="4525963"/>
          </a:xfrm>
        </p:spPr>
        <p:txBody>
          <a:bodyPr/>
          <a:lstStyle/>
          <a:p>
            <a:pPr eaLnBrk="1" hangingPunct="1"/>
            <a:r>
              <a:rPr lang="en-GB" altLang="en-US" sz="2800" smtClean="0"/>
              <a:t>We can rewrite this as the change in the fraction of the population that is infected: </a:t>
            </a: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r>
              <a:rPr lang="en-GB" altLang="en-US" sz="2800" smtClean="0"/>
              <a:t>Does the equation look familiar?</a:t>
            </a:r>
          </a:p>
          <a:p>
            <a:pPr eaLnBrk="1" hangingPunct="1"/>
            <a:endParaRPr lang="en-GB" altLang="en-US" sz="2800" smtClean="0"/>
          </a:p>
          <a:p>
            <a:pPr eaLnBrk="1" hangingPunct="1"/>
            <a:r>
              <a:rPr lang="en-GB" altLang="en-US" sz="2800" smtClean="0"/>
              <a:t>What is the equilibrium?</a:t>
            </a: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US" altLang="en-US" sz="2800" smtClean="0"/>
          </a:p>
        </p:txBody>
      </p:sp>
      <p:graphicFrame>
        <p:nvGraphicFramePr>
          <p:cNvPr id="20484" name="Object 4"/>
          <p:cNvGraphicFramePr>
            <a:graphicFrameLocks noChangeAspect="1"/>
          </p:cNvGraphicFramePr>
          <p:nvPr>
            <p:ph sz="quarter" idx="2"/>
          </p:nvPr>
        </p:nvGraphicFramePr>
        <p:xfrm>
          <a:off x="1319213" y="2873375"/>
          <a:ext cx="5894387" cy="835025"/>
        </p:xfrm>
        <a:graphic>
          <a:graphicData uri="http://schemas.openxmlformats.org/presentationml/2006/ole">
            <mc:AlternateContent xmlns:mc="http://schemas.openxmlformats.org/markup-compatibility/2006">
              <mc:Choice xmlns:v="urn:schemas-microsoft-com:vml" Requires="v">
                <p:oleObj spid="_x0000_s20490" name="Equation" r:id="rId3" imgW="2959100" imgH="419100" progId="Equation.3">
                  <p:embed/>
                </p:oleObj>
              </mc:Choice>
              <mc:Fallback>
                <p:oleObj name="Equation" r:id="rId3" imgW="2959100" imgH="419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213" y="2873375"/>
                        <a:ext cx="5894387"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p:txBody>
          <a:bodyPr/>
          <a:lstStyle/>
          <a:p>
            <a:pPr eaLnBrk="1" hangingPunct="1"/>
            <a:r>
              <a:rPr lang="en-GB" altLang="en-US" smtClean="0"/>
              <a:t>SIS model</a:t>
            </a:r>
            <a:endParaRPr lang="en-US" altLang="en-US" smtClean="0"/>
          </a:p>
        </p:txBody>
      </p:sp>
      <p:sp>
        <p:nvSpPr>
          <p:cNvPr id="200707" name="Rectangle 3"/>
          <p:cNvSpPr>
            <a:spLocks noGrp="1"/>
          </p:cNvSpPr>
          <p:nvPr>
            <p:ph type="body" sz="half" idx="1"/>
          </p:nvPr>
        </p:nvSpPr>
        <p:spPr>
          <a:xfrm>
            <a:off x="457200" y="1600200"/>
            <a:ext cx="8147050" cy="4781550"/>
          </a:xfrm>
        </p:spPr>
        <p:txBody>
          <a:bodyPr/>
          <a:lstStyle/>
          <a:p>
            <a:pPr eaLnBrk="1" hangingPunct="1">
              <a:buFont typeface="Arial" panose="020B0604020202020204" pitchFamily="34" charset="0"/>
              <a:buNone/>
            </a:pPr>
            <a:r>
              <a:rPr lang="en-GB" altLang="en-US" sz="2400" smtClean="0"/>
              <a:t>The equilibrium is</a:t>
            </a:r>
          </a:p>
          <a:p>
            <a:pPr eaLnBrk="1" hangingPunct="1">
              <a:buFont typeface="Arial" panose="020B0604020202020204" pitchFamily="34" charset="0"/>
              <a:buNone/>
            </a:pPr>
            <a:endParaRPr lang="en-GB" altLang="en-US" sz="2400" smtClean="0"/>
          </a:p>
          <a:p>
            <a:pPr eaLnBrk="1" hangingPunct="1">
              <a:buFont typeface="Arial" panose="020B0604020202020204" pitchFamily="34" charset="0"/>
              <a:buNone/>
            </a:pPr>
            <a:endParaRPr lang="en-GB" altLang="en-US" sz="2400" smtClean="0"/>
          </a:p>
          <a:p>
            <a:pPr eaLnBrk="1" hangingPunct="1">
              <a:buFont typeface="Arial" panose="020B0604020202020204" pitchFamily="34" charset="0"/>
              <a:buNone/>
            </a:pPr>
            <a:endParaRPr lang="en-GB" altLang="en-US" sz="2400" smtClean="0"/>
          </a:p>
          <a:p>
            <a:pPr eaLnBrk="1" hangingPunct="1">
              <a:buFont typeface="Arial" panose="020B0604020202020204" pitchFamily="34" charset="0"/>
              <a:buNone/>
            </a:pPr>
            <a:endParaRPr lang="en-GB" altLang="en-US" sz="2400" smtClean="0"/>
          </a:p>
          <a:p>
            <a:pPr eaLnBrk="1" hangingPunct="1">
              <a:buFont typeface="Arial" panose="020B0604020202020204" pitchFamily="34" charset="0"/>
              <a:buNone/>
            </a:pPr>
            <a:r>
              <a:rPr lang="en-GB" altLang="en-US" sz="2400" smtClean="0"/>
              <a:t>The parameter combination  </a:t>
            </a:r>
            <a:r>
              <a:rPr lang="en-GB" altLang="en-US" sz="2400" smtClean="0">
                <a:latin typeface="Symbol" panose="05050102010706020507" pitchFamily="18" charset="2"/>
              </a:rPr>
              <a:t>b/g </a:t>
            </a:r>
            <a:r>
              <a:rPr lang="en-GB" altLang="en-US" sz="2400" smtClean="0"/>
              <a:t>can be interpreted as the transmission rate times the average duration of the infection. </a:t>
            </a:r>
          </a:p>
          <a:p>
            <a:pPr eaLnBrk="1" hangingPunct="1">
              <a:buFont typeface="Arial" panose="020B0604020202020204" pitchFamily="34" charset="0"/>
              <a:buNone/>
            </a:pPr>
            <a:r>
              <a:rPr lang="en-GB" altLang="en-US" sz="2400" smtClean="0"/>
              <a:t>It is the average number of new infections that an infected individual produces in a completely susceptible population. </a:t>
            </a:r>
          </a:p>
          <a:p>
            <a:pPr eaLnBrk="1" hangingPunct="1">
              <a:buFont typeface="Arial" panose="020B0604020202020204" pitchFamily="34" charset="0"/>
              <a:buNone/>
            </a:pPr>
            <a:r>
              <a:rPr lang="en-GB" altLang="en-US" sz="2400" smtClean="0"/>
              <a:t>This is called the basic reproductive number: R</a:t>
            </a:r>
            <a:r>
              <a:rPr lang="en-GB" altLang="en-US" sz="2400" baseline="-25000" smtClean="0"/>
              <a:t>0</a:t>
            </a:r>
            <a:r>
              <a:rPr lang="en-GB" altLang="en-US" sz="2400" smtClean="0"/>
              <a:t>.</a:t>
            </a:r>
            <a:endParaRPr lang="en-GB" altLang="en-US" sz="2400" smtClean="0">
              <a:latin typeface="Symbol" panose="05050102010706020507" pitchFamily="18" charset="2"/>
            </a:endParaRPr>
          </a:p>
          <a:p>
            <a:pPr eaLnBrk="1" hangingPunct="1"/>
            <a:endParaRPr lang="en-GB" altLang="en-US" sz="2400" smtClean="0"/>
          </a:p>
          <a:p>
            <a:pPr eaLnBrk="1" hangingPunct="1"/>
            <a:endParaRPr lang="en-GB" altLang="en-US" sz="2400" smtClean="0"/>
          </a:p>
          <a:p>
            <a:pPr eaLnBrk="1" hangingPunct="1"/>
            <a:endParaRPr lang="en-GB" altLang="en-US" sz="2400" smtClean="0"/>
          </a:p>
          <a:p>
            <a:pPr eaLnBrk="1" hangingPunct="1"/>
            <a:endParaRPr lang="en-US" altLang="en-US" sz="2400" smtClean="0"/>
          </a:p>
        </p:txBody>
      </p:sp>
      <p:graphicFrame>
        <p:nvGraphicFramePr>
          <p:cNvPr id="21508" name="Object 4"/>
          <p:cNvGraphicFramePr>
            <a:graphicFrameLocks noChangeAspect="1"/>
          </p:cNvGraphicFramePr>
          <p:nvPr>
            <p:ph sz="quarter" idx="2"/>
          </p:nvPr>
        </p:nvGraphicFramePr>
        <p:xfrm>
          <a:off x="3840163" y="1484313"/>
          <a:ext cx="1536700" cy="2087562"/>
        </p:xfrm>
        <a:graphic>
          <a:graphicData uri="http://schemas.openxmlformats.org/presentationml/2006/ole">
            <mc:AlternateContent xmlns:mc="http://schemas.openxmlformats.org/markup-compatibility/2006">
              <mc:Choice xmlns:v="urn:schemas-microsoft-com:vml" Requires="v">
                <p:oleObj spid="_x0000_s21514" name="Equation" r:id="rId3" imgW="673100" imgH="914400" progId="Equation.3">
                  <p:embed/>
                </p:oleObj>
              </mc:Choice>
              <mc:Fallback>
                <p:oleObj name="Equation" r:id="rId3" imgW="673100" imgH="914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163" y="1484313"/>
                        <a:ext cx="1536700" cy="208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0707">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0707">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07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p:txBody>
          <a:bodyPr/>
          <a:lstStyle/>
          <a:p>
            <a:pPr eaLnBrk="1" hangingPunct="1"/>
            <a:r>
              <a:rPr lang="en-GB" altLang="en-US" smtClean="0"/>
              <a:t>R</a:t>
            </a:r>
            <a:r>
              <a:rPr lang="en-GB" altLang="en-US" baseline="-25000" smtClean="0"/>
              <a:t>0</a:t>
            </a:r>
            <a:r>
              <a:rPr lang="en-GB" altLang="en-US" smtClean="0"/>
              <a:t>: The basic reproductive number</a:t>
            </a:r>
          </a:p>
        </p:txBody>
      </p:sp>
      <p:sp>
        <p:nvSpPr>
          <p:cNvPr id="22531" name="Rectangle 3"/>
          <p:cNvSpPr>
            <a:spLocks noGrp="1"/>
          </p:cNvSpPr>
          <p:nvPr>
            <p:ph type="body" idx="1"/>
          </p:nvPr>
        </p:nvSpPr>
        <p:spPr/>
        <p:txBody>
          <a:bodyPr/>
          <a:lstStyle/>
          <a:p>
            <a:pPr eaLnBrk="1" hangingPunct="1"/>
            <a:r>
              <a:rPr lang="en-GB" altLang="en-US" smtClean="0"/>
              <a:t>The number of secondary infections caused by a single infected individual in a completely susceptible population</a:t>
            </a:r>
          </a:p>
          <a:p>
            <a:pPr eaLnBrk="1" hangingPunct="1"/>
            <a:r>
              <a:rPr lang="en-GB" altLang="en-US" smtClean="0"/>
              <a:t>If R</a:t>
            </a:r>
            <a:r>
              <a:rPr lang="en-GB" altLang="en-US" baseline="-25000" smtClean="0"/>
              <a:t>0</a:t>
            </a:r>
            <a:r>
              <a:rPr lang="en-GB" altLang="en-US" smtClean="0"/>
              <a:t>&lt;1 the disease will disappear</a:t>
            </a:r>
          </a:p>
          <a:p>
            <a:pPr eaLnBrk="1" hangingPunct="1"/>
            <a:r>
              <a:rPr lang="en-GB" altLang="en-US" smtClean="0"/>
              <a:t>If R</a:t>
            </a:r>
            <a:r>
              <a:rPr lang="en-GB" altLang="en-US" baseline="-25000" smtClean="0"/>
              <a:t>0</a:t>
            </a:r>
            <a:r>
              <a:rPr lang="en-GB" altLang="en-US" smtClean="0"/>
              <a:t>&gt;1 an epidemic is possible</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a:lstStyle/>
          <a:p>
            <a:pPr eaLnBrk="1" hangingPunct="1"/>
            <a:r>
              <a:rPr lang="en-GB" altLang="en-US" smtClean="0"/>
              <a:t>Overview</a:t>
            </a:r>
          </a:p>
        </p:txBody>
      </p:sp>
      <p:sp>
        <p:nvSpPr>
          <p:cNvPr id="4099" name="Rectangle 3"/>
          <p:cNvSpPr>
            <a:spLocks noGrp="1"/>
          </p:cNvSpPr>
          <p:nvPr>
            <p:ph type="body" idx="1"/>
          </p:nvPr>
        </p:nvSpPr>
        <p:spPr/>
        <p:txBody>
          <a:bodyPr/>
          <a:lstStyle/>
          <a:p>
            <a:pPr eaLnBrk="1" hangingPunct="1"/>
            <a:r>
              <a:rPr lang="en-GB" altLang="en-US" dirty="0" smtClean="0"/>
              <a:t>Epidemiology </a:t>
            </a:r>
          </a:p>
          <a:p>
            <a:pPr eaLnBrk="1" hangingPunct="1"/>
            <a:r>
              <a:rPr lang="en-GB" altLang="en-US" dirty="0" smtClean="0"/>
              <a:t>Micro- and </a:t>
            </a:r>
            <a:r>
              <a:rPr lang="en-GB" altLang="en-US" dirty="0" err="1" smtClean="0"/>
              <a:t>Macroparasites</a:t>
            </a:r>
            <a:endParaRPr lang="en-GB" altLang="en-US" dirty="0" smtClean="0"/>
          </a:p>
          <a:p>
            <a:pPr eaLnBrk="1" hangingPunct="1"/>
            <a:r>
              <a:rPr lang="en-GB" altLang="en-US" dirty="0" smtClean="0"/>
              <a:t>SIS model</a:t>
            </a:r>
          </a:p>
          <a:p>
            <a:pPr eaLnBrk="1" hangingPunct="1"/>
            <a:r>
              <a:rPr lang="en-GB" altLang="en-US" dirty="0" smtClean="0"/>
              <a:t>Basic reproductive number</a:t>
            </a:r>
          </a:p>
          <a:p>
            <a:pPr eaLnBrk="1" hangingPunct="1"/>
            <a:r>
              <a:rPr lang="en-GB" altLang="en-US" dirty="0" smtClean="0"/>
              <a:t>SIR model</a:t>
            </a:r>
          </a:p>
          <a:p>
            <a:pPr eaLnBrk="1" hangingPunct="1"/>
            <a:r>
              <a:rPr lang="en-GB" altLang="en-US" dirty="0" smtClean="0"/>
              <a:t>Vaccination</a:t>
            </a:r>
          </a:p>
          <a:p>
            <a:pPr eaLnBrk="1" hangingPunct="1"/>
            <a:r>
              <a:rPr lang="en-GB" altLang="en-US" dirty="0" smtClean="0"/>
              <a:t>Measles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p:txBody>
          <a:bodyPr/>
          <a:lstStyle/>
          <a:p>
            <a:pPr eaLnBrk="1" hangingPunct="1"/>
            <a:r>
              <a:rPr lang="en-GB" altLang="en-US" smtClean="0"/>
              <a:t>SIS model</a:t>
            </a:r>
            <a:endParaRPr lang="en-US" altLang="en-US" smtClean="0"/>
          </a:p>
        </p:txBody>
      </p:sp>
      <p:sp>
        <p:nvSpPr>
          <p:cNvPr id="23555" name="Rectangle 3"/>
          <p:cNvSpPr>
            <a:spLocks noGrp="1"/>
          </p:cNvSpPr>
          <p:nvPr>
            <p:ph type="body" sz="half" idx="1"/>
          </p:nvPr>
        </p:nvSpPr>
        <p:spPr>
          <a:xfrm>
            <a:off x="457200" y="1600200"/>
            <a:ext cx="7715250" cy="4525963"/>
          </a:xfrm>
        </p:spPr>
        <p:txBody>
          <a:bodyPr/>
          <a:lstStyle/>
          <a:p>
            <a:pPr eaLnBrk="1" hangingPunct="1">
              <a:buFont typeface="Arial" panose="020B0604020202020204" pitchFamily="34" charset="0"/>
              <a:buNone/>
            </a:pPr>
            <a:r>
              <a:rPr lang="en-GB" altLang="en-US" sz="2800" smtClean="0"/>
              <a:t>The equilibrium is</a:t>
            </a:r>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endParaRPr lang="en-GB" altLang="en-US" sz="2800" smtClean="0"/>
          </a:p>
          <a:p>
            <a:pPr eaLnBrk="1" hangingPunct="1"/>
            <a:r>
              <a:rPr lang="en-GB" altLang="en-US" sz="2800" smtClean="0"/>
              <a:t>If R</a:t>
            </a:r>
            <a:r>
              <a:rPr lang="en-GB" altLang="en-US" sz="2800" baseline="-25000" smtClean="0"/>
              <a:t>0</a:t>
            </a:r>
            <a:r>
              <a:rPr lang="en-GB" altLang="en-US" sz="2800" smtClean="0"/>
              <a:t>&lt;1 the disease will disappear</a:t>
            </a:r>
          </a:p>
          <a:p>
            <a:pPr eaLnBrk="1" hangingPunct="1"/>
            <a:r>
              <a:rPr lang="en-GB" altLang="en-US" sz="2800" smtClean="0"/>
              <a:t>If R</a:t>
            </a:r>
            <a:r>
              <a:rPr lang="en-GB" altLang="en-US" sz="2800" baseline="-25000" smtClean="0"/>
              <a:t>0</a:t>
            </a:r>
            <a:r>
              <a:rPr lang="en-GB" altLang="en-US" sz="2800" smtClean="0"/>
              <a:t>&gt;1 the disease has a non-trivial equilibrium</a:t>
            </a:r>
            <a:endParaRPr lang="en-GB" altLang="en-US" sz="2800" smtClean="0">
              <a:latin typeface="Symbol" panose="05050102010706020507" pitchFamily="18" charset="2"/>
            </a:endParaRP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US" altLang="en-US" sz="2800" smtClean="0"/>
          </a:p>
        </p:txBody>
      </p:sp>
      <p:graphicFrame>
        <p:nvGraphicFramePr>
          <p:cNvPr id="23556" name="Object 4"/>
          <p:cNvGraphicFramePr>
            <a:graphicFrameLocks noChangeAspect="1"/>
          </p:cNvGraphicFramePr>
          <p:nvPr>
            <p:ph sz="quarter" idx="2"/>
          </p:nvPr>
        </p:nvGraphicFramePr>
        <p:xfrm>
          <a:off x="3935413" y="1773238"/>
          <a:ext cx="1633537" cy="2063750"/>
        </p:xfrm>
        <a:graphic>
          <a:graphicData uri="http://schemas.openxmlformats.org/presentationml/2006/ole">
            <mc:AlternateContent xmlns:mc="http://schemas.openxmlformats.org/markup-compatibility/2006">
              <mc:Choice xmlns:v="urn:schemas-microsoft-com:vml" Requires="v">
                <p:oleObj spid="_x0000_s23562" name="Equation" r:id="rId3" imgW="723900" imgH="914400" progId="Equation.3">
                  <p:embed/>
                </p:oleObj>
              </mc:Choice>
              <mc:Fallback>
                <p:oleObj name="Equation" r:id="rId3" imgW="723900" imgH="914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413" y="1773238"/>
                        <a:ext cx="1633537" cy="206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609600" y="0"/>
            <a:ext cx="7772400" cy="1143000"/>
          </a:xfrm>
        </p:spPr>
        <p:txBody>
          <a:bodyPr/>
          <a:lstStyle/>
          <a:p>
            <a:pPr eaLnBrk="1" hangingPunct="1"/>
            <a:r>
              <a:rPr lang="en-GB" altLang="en-US" sz="4000" smtClean="0"/>
              <a:t>More elaborate: </a:t>
            </a:r>
            <a:br>
              <a:rPr lang="en-GB" altLang="en-US" sz="4000" smtClean="0"/>
            </a:br>
            <a:r>
              <a:rPr lang="en-GB" altLang="en-US" sz="4000" smtClean="0"/>
              <a:t>the SIR model</a:t>
            </a:r>
          </a:p>
        </p:txBody>
      </p:sp>
      <p:sp>
        <p:nvSpPr>
          <p:cNvPr id="108547" name="Rectangle 3"/>
          <p:cNvSpPr>
            <a:spLocks noGrp="1"/>
          </p:cNvSpPr>
          <p:nvPr>
            <p:ph type="body" idx="1"/>
          </p:nvPr>
        </p:nvSpPr>
        <p:spPr>
          <a:xfrm>
            <a:off x="685800" y="1143000"/>
            <a:ext cx="8458200" cy="4191000"/>
          </a:xfrm>
        </p:spPr>
        <p:txBody>
          <a:bodyPr/>
          <a:lstStyle/>
          <a:p>
            <a:pPr eaLnBrk="1" hangingPunct="1">
              <a:lnSpc>
                <a:spcPct val="80000"/>
              </a:lnSpc>
            </a:pPr>
            <a:r>
              <a:rPr lang="en-GB" altLang="en-US" sz="2800" smtClean="0"/>
              <a:t> </a:t>
            </a:r>
            <a:r>
              <a:rPr lang="en-GB" altLang="en-US" sz="3600" smtClean="0"/>
              <a:t>S</a:t>
            </a:r>
            <a:r>
              <a:rPr lang="en-GB" altLang="en-US" sz="2800" smtClean="0"/>
              <a:t>usceptible hosts can be infected by parasites</a:t>
            </a:r>
          </a:p>
          <a:p>
            <a:pPr eaLnBrk="1" hangingPunct="1">
              <a:lnSpc>
                <a:spcPct val="80000"/>
              </a:lnSpc>
            </a:pPr>
            <a:r>
              <a:rPr lang="en-GB" altLang="en-US" sz="2800" b="1" smtClean="0"/>
              <a:t> </a:t>
            </a:r>
            <a:r>
              <a:rPr lang="en-GB" altLang="en-US" sz="3600" b="1" smtClean="0"/>
              <a:t>I</a:t>
            </a:r>
            <a:r>
              <a:rPr lang="en-GB" altLang="en-US" sz="2800" smtClean="0"/>
              <a:t>nfected hosts carry the parasite</a:t>
            </a:r>
          </a:p>
          <a:p>
            <a:pPr lvl="1" eaLnBrk="1" hangingPunct="1">
              <a:lnSpc>
                <a:spcPct val="80000"/>
              </a:lnSpc>
            </a:pPr>
            <a:r>
              <a:rPr lang="en-GB" altLang="en-US" smtClean="0"/>
              <a:t>I will assume that all infected hosts transmit the parasite (not doing so leads to a SEIR model, E stands for Exposed)</a:t>
            </a:r>
          </a:p>
          <a:p>
            <a:pPr eaLnBrk="1" hangingPunct="1">
              <a:lnSpc>
                <a:spcPct val="80000"/>
              </a:lnSpc>
            </a:pPr>
            <a:r>
              <a:rPr lang="en-GB" altLang="en-US" sz="2800" b="1" smtClean="0"/>
              <a:t> </a:t>
            </a:r>
            <a:r>
              <a:rPr lang="en-GB" altLang="en-US" sz="3600" b="1" smtClean="0"/>
              <a:t>R</a:t>
            </a:r>
            <a:r>
              <a:rPr lang="en-GB" altLang="en-US" sz="2800" smtClean="0"/>
              <a:t>ecovered (immune) hosts do not transmit the parasite and cannot be infected </a:t>
            </a:r>
          </a:p>
          <a:p>
            <a:pPr eaLnBrk="1" hangingPunct="1">
              <a:lnSpc>
                <a:spcPct val="80000"/>
              </a:lnSpc>
              <a:buFont typeface="Arial" panose="020B0604020202020204" pitchFamily="34" charset="0"/>
              <a:buNone/>
            </a:pPr>
            <a:endParaRPr lang="en-GB" altLang="en-US" sz="2800" smtClean="0"/>
          </a:p>
          <a:p>
            <a:pPr lvl="1" eaLnBrk="1" hangingPunct="1">
              <a:lnSpc>
                <a:spcPct val="80000"/>
              </a:lnSpc>
            </a:pPr>
            <a:endParaRPr lang="en-GB" altLang="en-US" smtClean="0"/>
          </a:p>
        </p:txBody>
      </p:sp>
      <p:sp>
        <p:nvSpPr>
          <p:cNvPr id="24580" name="Rectangle 4"/>
          <p:cNvSpPr>
            <a:spLocks noChangeArrowheads="1"/>
          </p:cNvSpPr>
          <p:nvPr/>
        </p:nvSpPr>
        <p:spPr bwMode="auto">
          <a:xfrm>
            <a:off x="1371600" y="5486400"/>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4581" name="Rectangle 5"/>
          <p:cNvSpPr>
            <a:spLocks noChangeArrowheads="1"/>
          </p:cNvSpPr>
          <p:nvPr/>
        </p:nvSpPr>
        <p:spPr bwMode="auto">
          <a:xfrm>
            <a:off x="3733800" y="5486400"/>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4582" name="Rectangle 6"/>
          <p:cNvSpPr>
            <a:spLocks noChangeArrowheads="1"/>
          </p:cNvSpPr>
          <p:nvPr/>
        </p:nvSpPr>
        <p:spPr bwMode="auto">
          <a:xfrm>
            <a:off x="6096000" y="5486400"/>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4583" name="Text Box 7"/>
          <p:cNvSpPr txBox="1">
            <a:spLocks noChangeArrowheads="1"/>
          </p:cNvSpPr>
          <p:nvPr/>
        </p:nvSpPr>
        <p:spPr bwMode="auto">
          <a:xfrm>
            <a:off x="1828800" y="563880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S</a:t>
            </a:r>
          </a:p>
        </p:txBody>
      </p:sp>
      <p:sp>
        <p:nvSpPr>
          <p:cNvPr id="24584" name="Text Box 8"/>
          <p:cNvSpPr txBox="1">
            <a:spLocks noChangeArrowheads="1"/>
          </p:cNvSpPr>
          <p:nvPr/>
        </p:nvSpPr>
        <p:spPr bwMode="auto">
          <a:xfrm>
            <a:off x="4191000" y="563880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I</a:t>
            </a:r>
          </a:p>
        </p:txBody>
      </p:sp>
      <p:sp>
        <p:nvSpPr>
          <p:cNvPr id="24585" name="Text Box 9"/>
          <p:cNvSpPr txBox="1">
            <a:spLocks noChangeArrowheads="1"/>
          </p:cNvSpPr>
          <p:nvPr/>
        </p:nvSpPr>
        <p:spPr bwMode="auto">
          <a:xfrm>
            <a:off x="6553200" y="563880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R</a:t>
            </a:r>
          </a:p>
        </p:txBody>
      </p:sp>
      <p:sp>
        <p:nvSpPr>
          <p:cNvPr id="24586" name="AutoShape 10"/>
          <p:cNvSpPr>
            <a:spLocks noChangeArrowheads="1"/>
          </p:cNvSpPr>
          <p:nvPr/>
        </p:nvSpPr>
        <p:spPr bwMode="auto">
          <a:xfrm>
            <a:off x="2895600" y="5867400"/>
            <a:ext cx="685800" cy="152400"/>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4587" name="AutoShape 11"/>
          <p:cNvSpPr>
            <a:spLocks noChangeArrowheads="1"/>
          </p:cNvSpPr>
          <p:nvPr/>
        </p:nvSpPr>
        <p:spPr bwMode="auto">
          <a:xfrm>
            <a:off x="5257800" y="5867400"/>
            <a:ext cx="685800" cy="152400"/>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5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5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0854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085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p:cNvSpPr>
          <p:nvPr>
            <p:ph type="title"/>
          </p:nvPr>
        </p:nvSpPr>
        <p:spPr/>
        <p:txBody>
          <a:bodyPr/>
          <a:lstStyle/>
          <a:p>
            <a:pPr eaLnBrk="1" hangingPunct="1"/>
            <a:r>
              <a:rPr lang="en-GB" altLang="en-US" sz="4000" smtClean="0"/>
              <a:t>More elaborate: </a:t>
            </a:r>
            <a:br>
              <a:rPr lang="en-GB" altLang="en-US" sz="4000" smtClean="0"/>
            </a:br>
            <a:r>
              <a:rPr lang="en-GB" altLang="en-US" sz="4000" smtClean="0"/>
              <a:t>the SIR model</a:t>
            </a:r>
          </a:p>
        </p:txBody>
      </p:sp>
      <p:sp>
        <p:nvSpPr>
          <p:cNvPr id="25603" name="Rectangle 3"/>
          <p:cNvSpPr>
            <a:spLocks noGrp="1"/>
          </p:cNvSpPr>
          <p:nvPr>
            <p:ph type="body" sz="half" idx="1"/>
          </p:nvPr>
        </p:nvSpPr>
        <p:spPr>
          <a:xfrm>
            <a:off x="457200" y="1600200"/>
            <a:ext cx="7210425" cy="4525963"/>
          </a:xfrm>
        </p:spPr>
        <p:txBody>
          <a:bodyPr/>
          <a:lstStyle/>
          <a:p>
            <a:pPr eaLnBrk="1" hangingPunct="1"/>
            <a:r>
              <a:rPr lang="en-GB" altLang="en-US" sz="2800" smtClean="0"/>
              <a:t> </a:t>
            </a:r>
            <a:r>
              <a:rPr lang="en-GB" altLang="en-US" sz="3600" smtClean="0"/>
              <a:t>In its simplest form the SIR model takes the form</a:t>
            </a:r>
            <a:endParaRPr lang="en-GB" altLang="en-US" sz="2800" smtClean="0"/>
          </a:p>
          <a:p>
            <a:pPr eaLnBrk="1" hangingPunct="1">
              <a:buFont typeface="Arial" panose="020B0604020202020204" pitchFamily="34" charset="0"/>
              <a:buNone/>
            </a:pPr>
            <a:endParaRPr lang="en-GB" altLang="en-US" sz="2800" smtClean="0"/>
          </a:p>
          <a:p>
            <a:pPr lvl="1" eaLnBrk="1" hangingPunct="1"/>
            <a:endParaRPr lang="en-GB" altLang="en-US" smtClean="0"/>
          </a:p>
        </p:txBody>
      </p:sp>
      <p:sp>
        <p:nvSpPr>
          <p:cNvPr id="25604" name="Rectangle 4"/>
          <p:cNvSpPr>
            <a:spLocks noChangeArrowheads="1"/>
          </p:cNvSpPr>
          <p:nvPr/>
        </p:nvSpPr>
        <p:spPr bwMode="auto">
          <a:xfrm>
            <a:off x="1371600" y="5486400"/>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5605" name="Rectangle 5"/>
          <p:cNvSpPr>
            <a:spLocks noChangeArrowheads="1"/>
          </p:cNvSpPr>
          <p:nvPr/>
        </p:nvSpPr>
        <p:spPr bwMode="auto">
          <a:xfrm>
            <a:off x="3733800" y="5486400"/>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5606" name="Rectangle 6"/>
          <p:cNvSpPr>
            <a:spLocks noChangeArrowheads="1"/>
          </p:cNvSpPr>
          <p:nvPr/>
        </p:nvSpPr>
        <p:spPr bwMode="auto">
          <a:xfrm>
            <a:off x="6096000" y="5486400"/>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5607" name="Text Box 7"/>
          <p:cNvSpPr txBox="1">
            <a:spLocks noChangeArrowheads="1"/>
          </p:cNvSpPr>
          <p:nvPr/>
        </p:nvSpPr>
        <p:spPr bwMode="auto">
          <a:xfrm>
            <a:off x="1828800" y="563880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S</a:t>
            </a:r>
          </a:p>
        </p:txBody>
      </p:sp>
      <p:sp>
        <p:nvSpPr>
          <p:cNvPr id="25608" name="Text Box 8"/>
          <p:cNvSpPr txBox="1">
            <a:spLocks noChangeArrowheads="1"/>
          </p:cNvSpPr>
          <p:nvPr/>
        </p:nvSpPr>
        <p:spPr bwMode="auto">
          <a:xfrm>
            <a:off x="4191000" y="563880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I</a:t>
            </a:r>
          </a:p>
        </p:txBody>
      </p:sp>
      <p:sp>
        <p:nvSpPr>
          <p:cNvPr id="25609" name="Text Box 9"/>
          <p:cNvSpPr txBox="1">
            <a:spLocks noChangeArrowheads="1"/>
          </p:cNvSpPr>
          <p:nvPr/>
        </p:nvSpPr>
        <p:spPr bwMode="auto">
          <a:xfrm>
            <a:off x="6553200" y="563880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R</a:t>
            </a:r>
          </a:p>
        </p:txBody>
      </p:sp>
      <p:sp>
        <p:nvSpPr>
          <p:cNvPr id="25610" name="AutoShape 10"/>
          <p:cNvSpPr>
            <a:spLocks noChangeArrowheads="1"/>
          </p:cNvSpPr>
          <p:nvPr/>
        </p:nvSpPr>
        <p:spPr bwMode="auto">
          <a:xfrm>
            <a:off x="2895600" y="5867400"/>
            <a:ext cx="685800" cy="152400"/>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5611" name="AutoShape 11"/>
          <p:cNvSpPr>
            <a:spLocks noChangeArrowheads="1"/>
          </p:cNvSpPr>
          <p:nvPr/>
        </p:nvSpPr>
        <p:spPr bwMode="auto">
          <a:xfrm>
            <a:off x="5257800" y="5867400"/>
            <a:ext cx="685800" cy="152400"/>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graphicFrame>
        <p:nvGraphicFramePr>
          <p:cNvPr id="25612" name="Object 12"/>
          <p:cNvGraphicFramePr>
            <a:graphicFrameLocks noChangeAspect="1"/>
          </p:cNvGraphicFramePr>
          <p:nvPr>
            <p:ph sz="half" idx="2"/>
          </p:nvPr>
        </p:nvGraphicFramePr>
        <p:xfrm>
          <a:off x="3149600" y="2781300"/>
          <a:ext cx="2136775" cy="2663825"/>
        </p:xfrm>
        <a:graphic>
          <a:graphicData uri="http://schemas.openxmlformats.org/presentationml/2006/ole">
            <mc:AlternateContent xmlns:mc="http://schemas.openxmlformats.org/markup-compatibility/2006">
              <mc:Choice xmlns:v="urn:schemas-microsoft-com:vml" Requires="v">
                <p:oleObj spid="_x0000_s25618" name="Equation" r:id="rId3" imgW="977900" imgH="1219200" progId="Equation.3">
                  <p:embed/>
                </p:oleObj>
              </mc:Choice>
              <mc:Fallback>
                <p:oleObj name="Equation" r:id="rId3" imgW="977900" imgH="12192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600" y="2781300"/>
                        <a:ext cx="2136775" cy="2663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52688"/>
            <a:ext cx="5334000"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3"/>
          <p:cNvSpPr>
            <a:spLocks noGrp="1"/>
          </p:cNvSpPr>
          <p:nvPr>
            <p:ph type="title"/>
          </p:nvPr>
        </p:nvSpPr>
        <p:spPr/>
        <p:txBody>
          <a:bodyPr/>
          <a:lstStyle/>
          <a:p>
            <a:pPr eaLnBrk="1" hangingPunct="1"/>
            <a:r>
              <a:rPr lang="en-GB" altLang="en-US" smtClean="0"/>
              <a:t>Solution: an epidemic</a:t>
            </a:r>
          </a:p>
        </p:txBody>
      </p:sp>
      <p:sp>
        <p:nvSpPr>
          <p:cNvPr id="26628" name="Text Box 4"/>
          <p:cNvSpPr txBox="1">
            <a:spLocks noChangeArrowheads="1"/>
          </p:cNvSpPr>
          <p:nvPr/>
        </p:nvSpPr>
        <p:spPr bwMode="auto">
          <a:xfrm>
            <a:off x="3733800" y="5943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Time (years)</a:t>
            </a:r>
          </a:p>
        </p:txBody>
      </p:sp>
      <p:sp>
        <p:nvSpPr>
          <p:cNvPr id="26629" name="Text Box 5"/>
          <p:cNvSpPr txBox="1">
            <a:spLocks noChangeArrowheads="1"/>
          </p:cNvSpPr>
          <p:nvPr/>
        </p:nvSpPr>
        <p:spPr bwMode="auto">
          <a:xfrm>
            <a:off x="457200" y="3124200"/>
            <a:ext cx="1905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Fraction of  population</a:t>
            </a:r>
          </a:p>
        </p:txBody>
      </p:sp>
      <p:sp>
        <p:nvSpPr>
          <p:cNvPr id="26630" name="Text Box 6"/>
          <p:cNvSpPr txBox="1">
            <a:spLocks noChangeArrowheads="1"/>
          </p:cNvSpPr>
          <p:nvPr/>
        </p:nvSpPr>
        <p:spPr bwMode="auto">
          <a:xfrm>
            <a:off x="4038600" y="4419600"/>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Univers" pitchFamily="34" charset="0"/>
              </a:rPr>
              <a:t>I</a:t>
            </a:r>
          </a:p>
        </p:txBody>
      </p:sp>
      <p:sp>
        <p:nvSpPr>
          <p:cNvPr id="26631" name="Text Box 7"/>
          <p:cNvSpPr txBox="1">
            <a:spLocks noChangeArrowheads="1"/>
          </p:cNvSpPr>
          <p:nvPr/>
        </p:nvSpPr>
        <p:spPr bwMode="auto">
          <a:xfrm>
            <a:off x="2819400" y="2514600"/>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Univers" pitchFamily="34" charset="0"/>
              </a:rPr>
              <a:t>S</a:t>
            </a:r>
          </a:p>
        </p:txBody>
      </p:sp>
      <p:sp>
        <p:nvSpPr>
          <p:cNvPr id="26632" name="Text Box 8"/>
          <p:cNvSpPr txBox="1">
            <a:spLocks noChangeArrowheads="1"/>
          </p:cNvSpPr>
          <p:nvPr/>
        </p:nvSpPr>
        <p:spPr bwMode="auto">
          <a:xfrm>
            <a:off x="4403725" y="2743200"/>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Univers" pitchFamily="34" charset="0"/>
              </a:rPr>
              <a:t>R</a:t>
            </a:r>
          </a:p>
        </p:txBody>
      </p:sp>
      <p:sp>
        <p:nvSpPr>
          <p:cNvPr id="207881" name="Text Box 9"/>
          <p:cNvSpPr txBox="1">
            <a:spLocks noChangeArrowheads="1"/>
          </p:cNvSpPr>
          <p:nvPr/>
        </p:nvSpPr>
        <p:spPr bwMode="auto">
          <a:xfrm>
            <a:off x="179388" y="5846763"/>
            <a:ext cx="34559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Note: the disease disappears in this case </a:t>
            </a:r>
            <a:endParaRPr lang="en-US"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8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8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p:txBody>
          <a:bodyPr/>
          <a:lstStyle/>
          <a:p>
            <a:pPr eaLnBrk="1" hangingPunct="1"/>
            <a:r>
              <a:rPr lang="en-GB" altLang="en-US" smtClean="0"/>
              <a:t>Effect of decreasing the transmission rate</a:t>
            </a:r>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386013"/>
            <a:ext cx="5410200"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 Box 4"/>
          <p:cNvSpPr txBox="1">
            <a:spLocks noChangeArrowheads="1"/>
          </p:cNvSpPr>
          <p:nvPr/>
        </p:nvSpPr>
        <p:spPr bwMode="auto">
          <a:xfrm>
            <a:off x="3733800" y="5943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Time (years)</a:t>
            </a:r>
          </a:p>
        </p:txBody>
      </p:sp>
      <p:sp>
        <p:nvSpPr>
          <p:cNvPr id="27653" name="Text Box 5"/>
          <p:cNvSpPr txBox="1">
            <a:spLocks noChangeArrowheads="1"/>
          </p:cNvSpPr>
          <p:nvPr/>
        </p:nvSpPr>
        <p:spPr bwMode="auto">
          <a:xfrm>
            <a:off x="457200" y="3124200"/>
            <a:ext cx="1905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Infecteds as fraction  of  population</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si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850" y="0"/>
            <a:ext cx="4476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3"/>
          <p:cNvSpPr txBox="1">
            <a:spLocks noChangeArrowheads="1"/>
          </p:cNvSpPr>
          <p:nvPr/>
        </p:nvSpPr>
        <p:spPr bwMode="auto">
          <a:xfrm>
            <a:off x="762000" y="1981200"/>
            <a:ext cx="25908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a:latin typeface="Comic Sans MS" panose="030F0702030302020204" pitchFamily="66" charset="0"/>
              </a:rPr>
              <a:t>Campaign against AIDS in Vietnam</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685800" y="509588"/>
            <a:ext cx="7772400" cy="1143000"/>
          </a:xfrm>
        </p:spPr>
        <p:txBody>
          <a:bodyPr/>
          <a:lstStyle/>
          <a:p>
            <a:pPr eaLnBrk="1" hangingPunct="1"/>
            <a:r>
              <a:rPr lang="en-GB" altLang="en-US" smtClean="0"/>
              <a:t>Outbreak of Foot and Mouth Disease in 2001</a:t>
            </a:r>
          </a:p>
        </p:txBody>
      </p:sp>
      <p:graphicFrame>
        <p:nvGraphicFramePr>
          <p:cNvPr id="29699" name="Object 3"/>
          <p:cNvGraphicFramePr>
            <a:graphicFrameLocks noChangeAspect="1"/>
          </p:cNvGraphicFramePr>
          <p:nvPr/>
        </p:nvGraphicFramePr>
        <p:xfrm>
          <a:off x="879475" y="1966913"/>
          <a:ext cx="7253288" cy="4757737"/>
        </p:xfrm>
        <a:graphic>
          <a:graphicData uri="http://schemas.openxmlformats.org/presentationml/2006/ole">
            <mc:AlternateContent xmlns:mc="http://schemas.openxmlformats.org/markup-compatibility/2006">
              <mc:Choice xmlns:v="urn:schemas-microsoft-com:vml" Requires="v">
                <p:oleObj spid="_x0000_s29705" name="Artwork" r:id="rId3" imgW="4982270" imgH="3266667" progId="Adobe.Illustrator.7">
                  <p:embed/>
                </p:oleObj>
              </mc:Choice>
              <mc:Fallback>
                <p:oleObj name="Artwork" r:id="rId3" imgW="4982270" imgH="3266667" progId="Adobe.Illustrator.7">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475" y="1966913"/>
                        <a:ext cx="7253288" cy="475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p:cNvSpPr>
          <p:nvPr>
            <p:ph type="title"/>
          </p:nvPr>
        </p:nvSpPr>
        <p:spPr/>
        <p:txBody>
          <a:bodyPr/>
          <a:lstStyle/>
          <a:p>
            <a:pPr eaLnBrk="1" hangingPunct="1"/>
            <a:r>
              <a:rPr lang="en-GB" altLang="en-US" sz="4000" smtClean="0"/>
              <a:t>A more elaborate SIR model</a:t>
            </a:r>
          </a:p>
        </p:txBody>
      </p:sp>
      <p:sp>
        <p:nvSpPr>
          <p:cNvPr id="209923" name="Rectangle 3"/>
          <p:cNvSpPr>
            <a:spLocks noGrp="1"/>
          </p:cNvSpPr>
          <p:nvPr>
            <p:ph type="body" sz="half" idx="1"/>
          </p:nvPr>
        </p:nvSpPr>
        <p:spPr>
          <a:xfrm>
            <a:off x="457200" y="1600200"/>
            <a:ext cx="7210425" cy="4525963"/>
          </a:xfrm>
        </p:spPr>
        <p:txBody>
          <a:bodyPr/>
          <a:lstStyle/>
          <a:p>
            <a:pPr eaLnBrk="1" hangingPunct="1"/>
            <a:r>
              <a:rPr lang="en-GB" altLang="en-US" sz="2800" smtClean="0"/>
              <a:t> </a:t>
            </a:r>
            <a:r>
              <a:rPr lang="en-GB" altLang="en-US" sz="3600" smtClean="0"/>
              <a:t>The model can easily be extended</a:t>
            </a:r>
          </a:p>
          <a:p>
            <a:pPr eaLnBrk="1" hangingPunct="1"/>
            <a:r>
              <a:rPr lang="en-GB" altLang="en-US" sz="3600" smtClean="0"/>
              <a:t>For instance, if we add natural death (with rate </a:t>
            </a:r>
            <a:r>
              <a:rPr lang="en-GB" altLang="en-US" sz="3600" i="1" smtClean="0">
                <a:latin typeface="Symbol" panose="05050102010706020507" pitchFamily="18" charset="2"/>
              </a:rPr>
              <a:t>m</a:t>
            </a:r>
            <a:r>
              <a:rPr lang="en-GB" altLang="en-US" sz="3600" smtClean="0"/>
              <a:t>) and disease induced mortality, </a:t>
            </a:r>
            <a:r>
              <a:rPr lang="en-GB" altLang="en-US" sz="3600" i="1" smtClean="0">
                <a:latin typeface="Symbol" panose="05050102010706020507" pitchFamily="18" charset="2"/>
              </a:rPr>
              <a:t>n</a:t>
            </a:r>
            <a:r>
              <a:rPr lang="en-GB" altLang="en-US" sz="3600" smtClean="0"/>
              <a:t>,  we get (if we  replace all dead by newborns)</a:t>
            </a:r>
            <a:endParaRPr lang="en-GB" altLang="en-US" sz="2800" smtClean="0"/>
          </a:p>
          <a:p>
            <a:pPr eaLnBrk="1" hangingPunct="1">
              <a:buFont typeface="Arial" panose="020B0604020202020204" pitchFamily="34" charset="0"/>
              <a:buNone/>
            </a:pPr>
            <a:endParaRPr lang="en-GB" altLang="en-US" sz="2800" smtClean="0"/>
          </a:p>
          <a:p>
            <a:pPr lvl="1" eaLnBrk="1" hangingPunct="1"/>
            <a:endParaRPr lang="en-GB" altLang="en-US" smtClean="0"/>
          </a:p>
        </p:txBody>
      </p:sp>
      <p:sp>
        <p:nvSpPr>
          <p:cNvPr id="30724" name="Rectangle 24"/>
          <p:cNvSpPr>
            <a:spLocks noChangeArrowheads="1"/>
          </p:cNvSpPr>
          <p:nvPr/>
        </p:nvSpPr>
        <p:spPr bwMode="auto">
          <a:xfrm>
            <a:off x="1476375" y="5084763"/>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0725" name="Rectangle 25"/>
          <p:cNvSpPr>
            <a:spLocks noChangeArrowheads="1"/>
          </p:cNvSpPr>
          <p:nvPr/>
        </p:nvSpPr>
        <p:spPr bwMode="auto">
          <a:xfrm>
            <a:off x="3838575" y="5084763"/>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0726" name="Rectangle 26"/>
          <p:cNvSpPr>
            <a:spLocks noChangeArrowheads="1"/>
          </p:cNvSpPr>
          <p:nvPr/>
        </p:nvSpPr>
        <p:spPr bwMode="auto">
          <a:xfrm>
            <a:off x="6200775" y="5084763"/>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0727" name="Text Box 7"/>
          <p:cNvSpPr txBox="1">
            <a:spLocks noChangeArrowheads="1"/>
          </p:cNvSpPr>
          <p:nvPr/>
        </p:nvSpPr>
        <p:spPr bwMode="auto">
          <a:xfrm>
            <a:off x="1933575" y="5237163"/>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S</a:t>
            </a:r>
          </a:p>
        </p:txBody>
      </p:sp>
      <p:sp>
        <p:nvSpPr>
          <p:cNvPr id="30728" name="Text Box 8"/>
          <p:cNvSpPr txBox="1">
            <a:spLocks noChangeArrowheads="1"/>
          </p:cNvSpPr>
          <p:nvPr/>
        </p:nvSpPr>
        <p:spPr bwMode="auto">
          <a:xfrm>
            <a:off x="4295775" y="5237163"/>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I</a:t>
            </a:r>
          </a:p>
        </p:txBody>
      </p:sp>
      <p:sp>
        <p:nvSpPr>
          <p:cNvPr id="30729" name="Text Box 9"/>
          <p:cNvSpPr txBox="1">
            <a:spLocks noChangeArrowheads="1"/>
          </p:cNvSpPr>
          <p:nvPr/>
        </p:nvSpPr>
        <p:spPr bwMode="auto">
          <a:xfrm>
            <a:off x="6657975" y="5237163"/>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R</a:t>
            </a:r>
          </a:p>
        </p:txBody>
      </p:sp>
      <p:sp>
        <p:nvSpPr>
          <p:cNvPr id="30730" name="AutoShape 10"/>
          <p:cNvSpPr>
            <a:spLocks noChangeArrowheads="1"/>
          </p:cNvSpPr>
          <p:nvPr/>
        </p:nvSpPr>
        <p:spPr bwMode="auto">
          <a:xfrm>
            <a:off x="3000375" y="5465763"/>
            <a:ext cx="685800" cy="152400"/>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0731" name="AutoShape 11"/>
          <p:cNvSpPr>
            <a:spLocks noChangeArrowheads="1"/>
          </p:cNvSpPr>
          <p:nvPr/>
        </p:nvSpPr>
        <p:spPr bwMode="auto">
          <a:xfrm>
            <a:off x="5362575" y="5465763"/>
            <a:ext cx="685800" cy="152400"/>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0732" name="Text Box 12"/>
          <p:cNvSpPr txBox="1">
            <a:spLocks noChangeArrowheads="1"/>
          </p:cNvSpPr>
          <p:nvPr/>
        </p:nvSpPr>
        <p:spPr bwMode="auto">
          <a:xfrm>
            <a:off x="2916238" y="5084763"/>
            <a:ext cx="83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b</a:t>
            </a:r>
            <a:r>
              <a:rPr lang="en-GB" altLang="en-US" sz="2000" i="1">
                <a:latin typeface="Univers" pitchFamily="34" charset="0"/>
              </a:rPr>
              <a:t>IS/N</a:t>
            </a:r>
          </a:p>
        </p:txBody>
      </p:sp>
      <p:sp>
        <p:nvSpPr>
          <p:cNvPr id="30733" name="Text Box 13"/>
          <p:cNvSpPr txBox="1">
            <a:spLocks noChangeArrowheads="1"/>
          </p:cNvSpPr>
          <p:nvPr/>
        </p:nvSpPr>
        <p:spPr bwMode="auto">
          <a:xfrm>
            <a:off x="5438775" y="5084763"/>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g</a:t>
            </a:r>
            <a:r>
              <a:rPr lang="en-GB" altLang="en-US" sz="2000" i="1">
                <a:latin typeface="Univers" pitchFamily="34" charset="0"/>
              </a:rPr>
              <a:t>I</a:t>
            </a:r>
          </a:p>
        </p:txBody>
      </p:sp>
      <p:grpSp>
        <p:nvGrpSpPr>
          <p:cNvPr id="30734" name="Group 34"/>
          <p:cNvGrpSpPr>
            <a:grpSpLocks/>
          </p:cNvGrpSpPr>
          <p:nvPr/>
        </p:nvGrpSpPr>
        <p:grpSpPr bwMode="auto">
          <a:xfrm>
            <a:off x="1628775" y="5999163"/>
            <a:ext cx="762000" cy="400050"/>
            <a:chOff x="960" y="3600"/>
            <a:chExt cx="480" cy="252"/>
          </a:xfrm>
        </p:grpSpPr>
        <p:sp>
          <p:nvSpPr>
            <p:cNvPr id="30743" name="AutoShape 15"/>
            <p:cNvSpPr>
              <a:spLocks noChangeArrowheads="1"/>
            </p:cNvSpPr>
            <p:nvPr/>
          </p:nvSpPr>
          <p:spPr bwMode="auto">
            <a:xfrm>
              <a:off x="1248"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0744" name="Text Box 16"/>
            <p:cNvSpPr txBox="1">
              <a:spLocks noChangeArrowheads="1"/>
            </p:cNvSpPr>
            <p:nvPr/>
          </p:nvSpPr>
          <p:spPr bwMode="auto">
            <a:xfrm>
              <a:off x="960" y="3600"/>
              <a:ext cx="4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m</a:t>
              </a:r>
              <a:r>
                <a:rPr lang="en-GB" altLang="en-US" sz="2000" i="1">
                  <a:latin typeface="Univers" pitchFamily="34" charset="0"/>
                </a:rPr>
                <a:t>S</a:t>
              </a:r>
            </a:p>
          </p:txBody>
        </p:sp>
      </p:grpSp>
      <p:grpSp>
        <p:nvGrpSpPr>
          <p:cNvPr id="30735" name="Group 37"/>
          <p:cNvGrpSpPr>
            <a:grpSpLocks/>
          </p:cNvGrpSpPr>
          <p:nvPr/>
        </p:nvGrpSpPr>
        <p:grpSpPr bwMode="auto">
          <a:xfrm>
            <a:off x="3597275" y="5945188"/>
            <a:ext cx="1066800" cy="431800"/>
            <a:chOff x="2222" y="3568"/>
            <a:chExt cx="672" cy="272"/>
          </a:xfrm>
        </p:grpSpPr>
        <p:sp>
          <p:nvSpPr>
            <p:cNvPr id="30741" name="AutoShape 18"/>
            <p:cNvSpPr>
              <a:spLocks noChangeArrowheads="1"/>
            </p:cNvSpPr>
            <p:nvPr/>
          </p:nvSpPr>
          <p:spPr bwMode="auto">
            <a:xfrm>
              <a:off x="2736"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0742" name="Text Box 19"/>
            <p:cNvSpPr txBox="1">
              <a:spLocks noChangeArrowheads="1"/>
            </p:cNvSpPr>
            <p:nvPr/>
          </p:nvSpPr>
          <p:spPr bwMode="auto">
            <a:xfrm>
              <a:off x="2222" y="3568"/>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latin typeface="Univers" pitchFamily="34" charset="0"/>
                </a:rPr>
                <a:t>(</a:t>
              </a:r>
              <a:r>
                <a:rPr lang="en-GB" altLang="en-US" sz="2000" i="1">
                  <a:latin typeface="Symbol" panose="05050102010706020507" pitchFamily="18" charset="2"/>
                </a:rPr>
                <a:t>m</a:t>
              </a:r>
              <a:r>
                <a:rPr lang="en-GB" altLang="en-US" sz="2000">
                  <a:latin typeface="Symbol" panose="05050102010706020507" pitchFamily="18" charset="2"/>
                </a:rPr>
                <a:t>+</a:t>
              </a:r>
              <a:r>
                <a:rPr lang="en-GB" altLang="en-US" sz="2000" i="1">
                  <a:latin typeface="Symbol" panose="05050102010706020507" pitchFamily="18" charset="2"/>
                </a:rPr>
                <a:t>n</a:t>
              </a:r>
              <a:r>
                <a:rPr lang="en-GB" altLang="en-US" sz="2000">
                  <a:latin typeface="Symbol" panose="05050102010706020507" pitchFamily="18" charset="2"/>
                </a:rPr>
                <a:t>)</a:t>
              </a:r>
              <a:r>
                <a:rPr lang="en-GB" altLang="en-US" sz="2000" i="1">
                  <a:latin typeface="Symbol" panose="05050102010706020507" pitchFamily="18" charset="2"/>
                </a:rPr>
                <a:t>I</a:t>
              </a:r>
              <a:endParaRPr lang="en-GB" altLang="en-US" sz="2000" b="1" i="1">
                <a:latin typeface="Univers" pitchFamily="34" charset="0"/>
              </a:endParaRPr>
            </a:p>
          </p:txBody>
        </p:sp>
      </p:grpSp>
      <p:grpSp>
        <p:nvGrpSpPr>
          <p:cNvPr id="30736" name="Group 40"/>
          <p:cNvGrpSpPr>
            <a:grpSpLocks/>
          </p:cNvGrpSpPr>
          <p:nvPr/>
        </p:nvGrpSpPr>
        <p:grpSpPr bwMode="auto">
          <a:xfrm>
            <a:off x="6353175" y="5999163"/>
            <a:ext cx="777875" cy="400050"/>
            <a:chOff x="3936" y="3600"/>
            <a:chExt cx="490" cy="252"/>
          </a:xfrm>
        </p:grpSpPr>
        <p:sp>
          <p:nvSpPr>
            <p:cNvPr id="30739" name="AutoShape 21"/>
            <p:cNvSpPr>
              <a:spLocks noChangeArrowheads="1"/>
            </p:cNvSpPr>
            <p:nvPr/>
          </p:nvSpPr>
          <p:spPr bwMode="auto">
            <a:xfrm>
              <a:off x="4224"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0740" name="Text Box 22"/>
            <p:cNvSpPr txBox="1">
              <a:spLocks noChangeArrowheads="1"/>
            </p:cNvSpPr>
            <p:nvPr/>
          </p:nvSpPr>
          <p:spPr bwMode="auto">
            <a:xfrm>
              <a:off x="3936" y="3600"/>
              <a:ext cx="49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m</a:t>
              </a:r>
              <a:r>
                <a:rPr lang="en-GB" altLang="en-US" sz="2000" i="1">
                  <a:latin typeface="Univers" pitchFamily="34" charset="0"/>
                </a:rPr>
                <a:t>R</a:t>
              </a:r>
            </a:p>
          </p:txBody>
        </p:sp>
      </p:grpSp>
      <p:sp>
        <p:nvSpPr>
          <p:cNvPr id="30737" name="AutoShape 49"/>
          <p:cNvSpPr>
            <a:spLocks noChangeArrowheads="1"/>
          </p:cNvSpPr>
          <p:nvPr/>
        </p:nvSpPr>
        <p:spPr bwMode="auto">
          <a:xfrm>
            <a:off x="2038350" y="4657725"/>
            <a:ext cx="152400" cy="304800"/>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0738" name="Text Box 50"/>
          <p:cNvSpPr txBox="1">
            <a:spLocks noChangeArrowheads="1"/>
          </p:cNvSpPr>
          <p:nvPr/>
        </p:nvSpPr>
        <p:spPr bwMode="auto">
          <a:xfrm>
            <a:off x="1100138" y="4581525"/>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m</a:t>
            </a:r>
            <a:r>
              <a:rPr lang="en-GB" altLang="en-US" sz="2000" i="1">
                <a:latin typeface="Univers" pitchFamily="34" charset="0"/>
              </a:rPr>
              <a:t>N+vI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99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p:cNvSpPr>
          <p:nvPr>
            <p:ph type="title"/>
          </p:nvPr>
        </p:nvSpPr>
        <p:spPr/>
        <p:txBody>
          <a:bodyPr/>
          <a:lstStyle/>
          <a:p>
            <a:pPr eaLnBrk="1" hangingPunct="1"/>
            <a:r>
              <a:rPr lang="en-GB" altLang="en-US" sz="4000" smtClean="0"/>
              <a:t>More elaborate: </a:t>
            </a:r>
            <a:br>
              <a:rPr lang="en-GB" altLang="en-US" sz="4000" smtClean="0"/>
            </a:br>
            <a:r>
              <a:rPr lang="en-GB" altLang="en-US" sz="4000" smtClean="0"/>
              <a:t>the SIR model</a:t>
            </a:r>
          </a:p>
        </p:txBody>
      </p:sp>
      <p:sp>
        <p:nvSpPr>
          <p:cNvPr id="31747" name="Rectangle 3"/>
          <p:cNvSpPr>
            <a:spLocks noGrp="1"/>
          </p:cNvSpPr>
          <p:nvPr>
            <p:ph type="body" sz="half" idx="1"/>
          </p:nvPr>
        </p:nvSpPr>
        <p:spPr>
          <a:xfrm>
            <a:off x="457200" y="1600200"/>
            <a:ext cx="7210425" cy="4525963"/>
          </a:xfrm>
        </p:spPr>
        <p:txBody>
          <a:bodyPr/>
          <a:lstStyle/>
          <a:p>
            <a:pPr eaLnBrk="1" hangingPunct="1"/>
            <a:r>
              <a:rPr lang="en-GB" altLang="en-US" sz="2800" smtClean="0"/>
              <a:t>The model reads:</a:t>
            </a:r>
          </a:p>
          <a:p>
            <a:pPr eaLnBrk="1" hangingPunct="1">
              <a:buFont typeface="Arial" panose="020B0604020202020204" pitchFamily="34" charset="0"/>
              <a:buNone/>
            </a:pPr>
            <a:endParaRPr lang="en-GB" altLang="en-US" sz="2800" smtClean="0"/>
          </a:p>
          <a:p>
            <a:pPr lvl="1" eaLnBrk="1" hangingPunct="1"/>
            <a:endParaRPr lang="en-GB" altLang="en-US" smtClean="0"/>
          </a:p>
        </p:txBody>
      </p:sp>
      <p:graphicFrame>
        <p:nvGraphicFramePr>
          <p:cNvPr id="31748" name="Object 25"/>
          <p:cNvGraphicFramePr>
            <a:graphicFrameLocks noChangeAspect="1"/>
          </p:cNvGraphicFramePr>
          <p:nvPr>
            <p:ph sz="half" idx="2"/>
          </p:nvPr>
        </p:nvGraphicFramePr>
        <p:xfrm>
          <a:off x="2484438" y="2205038"/>
          <a:ext cx="3438525" cy="2519362"/>
        </p:xfrm>
        <a:graphic>
          <a:graphicData uri="http://schemas.openxmlformats.org/presentationml/2006/ole">
            <mc:AlternateContent xmlns:mc="http://schemas.openxmlformats.org/markup-compatibility/2006">
              <mc:Choice xmlns:v="urn:schemas-microsoft-com:vml" Requires="v">
                <p:oleObj spid="_x0000_s31775" name="Equation" r:id="rId3" imgW="1663700" imgH="1219200" progId="Equation.3">
                  <p:embed/>
                </p:oleObj>
              </mc:Choice>
              <mc:Fallback>
                <p:oleObj name="Equation" r:id="rId3" imgW="1663700" imgH="121920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205038"/>
                        <a:ext cx="3438525" cy="2519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9" name="Rectangle 27"/>
          <p:cNvSpPr>
            <a:spLocks noChangeArrowheads="1"/>
          </p:cNvSpPr>
          <p:nvPr/>
        </p:nvSpPr>
        <p:spPr bwMode="auto">
          <a:xfrm>
            <a:off x="1476375" y="5084763"/>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1750" name="Rectangle 28"/>
          <p:cNvSpPr>
            <a:spLocks noChangeArrowheads="1"/>
          </p:cNvSpPr>
          <p:nvPr/>
        </p:nvSpPr>
        <p:spPr bwMode="auto">
          <a:xfrm>
            <a:off x="3838575" y="5084763"/>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1751" name="Rectangle 29"/>
          <p:cNvSpPr>
            <a:spLocks noChangeArrowheads="1"/>
          </p:cNvSpPr>
          <p:nvPr/>
        </p:nvSpPr>
        <p:spPr bwMode="auto">
          <a:xfrm>
            <a:off x="6200775" y="5084763"/>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1752" name="Text Box 7"/>
          <p:cNvSpPr txBox="1">
            <a:spLocks noChangeArrowheads="1"/>
          </p:cNvSpPr>
          <p:nvPr/>
        </p:nvSpPr>
        <p:spPr bwMode="auto">
          <a:xfrm>
            <a:off x="1933575" y="5237163"/>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S</a:t>
            </a:r>
          </a:p>
        </p:txBody>
      </p:sp>
      <p:sp>
        <p:nvSpPr>
          <p:cNvPr id="31753" name="Text Box 8"/>
          <p:cNvSpPr txBox="1">
            <a:spLocks noChangeArrowheads="1"/>
          </p:cNvSpPr>
          <p:nvPr/>
        </p:nvSpPr>
        <p:spPr bwMode="auto">
          <a:xfrm>
            <a:off x="4295775" y="5237163"/>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I</a:t>
            </a:r>
          </a:p>
        </p:txBody>
      </p:sp>
      <p:sp>
        <p:nvSpPr>
          <p:cNvPr id="31754" name="Text Box 9"/>
          <p:cNvSpPr txBox="1">
            <a:spLocks noChangeArrowheads="1"/>
          </p:cNvSpPr>
          <p:nvPr/>
        </p:nvSpPr>
        <p:spPr bwMode="auto">
          <a:xfrm>
            <a:off x="6657975" y="5237163"/>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R</a:t>
            </a:r>
          </a:p>
        </p:txBody>
      </p:sp>
      <p:sp>
        <p:nvSpPr>
          <p:cNvPr id="31755" name="AutoShape 10"/>
          <p:cNvSpPr>
            <a:spLocks noChangeArrowheads="1"/>
          </p:cNvSpPr>
          <p:nvPr/>
        </p:nvSpPr>
        <p:spPr bwMode="auto">
          <a:xfrm>
            <a:off x="3000375" y="5465763"/>
            <a:ext cx="685800" cy="152400"/>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1756" name="AutoShape 11"/>
          <p:cNvSpPr>
            <a:spLocks noChangeArrowheads="1"/>
          </p:cNvSpPr>
          <p:nvPr/>
        </p:nvSpPr>
        <p:spPr bwMode="auto">
          <a:xfrm>
            <a:off x="5362575" y="5465763"/>
            <a:ext cx="685800" cy="152400"/>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1757" name="Text Box 12"/>
          <p:cNvSpPr txBox="1">
            <a:spLocks noChangeArrowheads="1"/>
          </p:cNvSpPr>
          <p:nvPr/>
        </p:nvSpPr>
        <p:spPr bwMode="auto">
          <a:xfrm>
            <a:off x="2916238" y="5084763"/>
            <a:ext cx="83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b</a:t>
            </a:r>
            <a:r>
              <a:rPr lang="en-GB" altLang="en-US" sz="2000" i="1">
                <a:latin typeface="Univers" pitchFamily="34" charset="0"/>
              </a:rPr>
              <a:t>IS/N</a:t>
            </a:r>
          </a:p>
        </p:txBody>
      </p:sp>
      <p:sp>
        <p:nvSpPr>
          <p:cNvPr id="31758" name="Text Box 13"/>
          <p:cNvSpPr txBox="1">
            <a:spLocks noChangeArrowheads="1"/>
          </p:cNvSpPr>
          <p:nvPr/>
        </p:nvSpPr>
        <p:spPr bwMode="auto">
          <a:xfrm>
            <a:off x="5438775" y="5084763"/>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g</a:t>
            </a:r>
            <a:r>
              <a:rPr lang="en-GB" altLang="en-US" sz="2000" i="1">
                <a:latin typeface="Univers" pitchFamily="34" charset="0"/>
              </a:rPr>
              <a:t>I</a:t>
            </a:r>
          </a:p>
        </p:txBody>
      </p:sp>
      <p:grpSp>
        <p:nvGrpSpPr>
          <p:cNvPr id="31759" name="Group 37"/>
          <p:cNvGrpSpPr>
            <a:grpSpLocks/>
          </p:cNvGrpSpPr>
          <p:nvPr/>
        </p:nvGrpSpPr>
        <p:grpSpPr bwMode="auto">
          <a:xfrm>
            <a:off x="1628775" y="5999163"/>
            <a:ext cx="762000" cy="400050"/>
            <a:chOff x="960" y="3600"/>
            <a:chExt cx="480" cy="252"/>
          </a:xfrm>
        </p:grpSpPr>
        <p:sp>
          <p:nvSpPr>
            <p:cNvPr id="31768" name="AutoShape 15"/>
            <p:cNvSpPr>
              <a:spLocks noChangeArrowheads="1"/>
            </p:cNvSpPr>
            <p:nvPr/>
          </p:nvSpPr>
          <p:spPr bwMode="auto">
            <a:xfrm>
              <a:off x="1248"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1769" name="Text Box 16"/>
            <p:cNvSpPr txBox="1">
              <a:spLocks noChangeArrowheads="1"/>
            </p:cNvSpPr>
            <p:nvPr/>
          </p:nvSpPr>
          <p:spPr bwMode="auto">
            <a:xfrm>
              <a:off x="960" y="3600"/>
              <a:ext cx="4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m</a:t>
              </a:r>
              <a:r>
                <a:rPr lang="en-GB" altLang="en-US" sz="2000" i="1">
                  <a:latin typeface="Univers" pitchFamily="34" charset="0"/>
                </a:rPr>
                <a:t>S</a:t>
              </a:r>
            </a:p>
          </p:txBody>
        </p:sp>
      </p:grpSp>
      <p:grpSp>
        <p:nvGrpSpPr>
          <p:cNvPr id="31760" name="Group 38"/>
          <p:cNvGrpSpPr>
            <a:grpSpLocks/>
          </p:cNvGrpSpPr>
          <p:nvPr/>
        </p:nvGrpSpPr>
        <p:grpSpPr bwMode="auto">
          <a:xfrm>
            <a:off x="3597275" y="5945188"/>
            <a:ext cx="1066800" cy="431800"/>
            <a:chOff x="2222" y="3568"/>
            <a:chExt cx="672" cy="272"/>
          </a:xfrm>
        </p:grpSpPr>
        <p:sp>
          <p:nvSpPr>
            <p:cNvPr id="31766" name="AutoShape 18"/>
            <p:cNvSpPr>
              <a:spLocks noChangeArrowheads="1"/>
            </p:cNvSpPr>
            <p:nvPr/>
          </p:nvSpPr>
          <p:spPr bwMode="auto">
            <a:xfrm>
              <a:off x="2736"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1767" name="Text Box 19"/>
            <p:cNvSpPr txBox="1">
              <a:spLocks noChangeArrowheads="1"/>
            </p:cNvSpPr>
            <p:nvPr/>
          </p:nvSpPr>
          <p:spPr bwMode="auto">
            <a:xfrm>
              <a:off x="2222" y="3568"/>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latin typeface="Univers" pitchFamily="34" charset="0"/>
                </a:rPr>
                <a:t>(</a:t>
              </a:r>
              <a:r>
                <a:rPr lang="en-GB" altLang="en-US" sz="2000" i="1">
                  <a:latin typeface="Symbol" panose="05050102010706020507" pitchFamily="18" charset="2"/>
                </a:rPr>
                <a:t>m</a:t>
              </a:r>
              <a:r>
                <a:rPr lang="en-GB" altLang="en-US" sz="2000">
                  <a:latin typeface="Symbol" panose="05050102010706020507" pitchFamily="18" charset="2"/>
                </a:rPr>
                <a:t>+</a:t>
              </a:r>
              <a:r>
                <a:rPr lang="en-GB" altLang="en-US" sz="2000" i="1">
                  <a:latin typeface="Symbol" panose="05050102010706020507" pitchFamily="18" charset="2"/>
                </a:rPr>
                <a:t>n</a:t>
              </a:r>
              <a:r>
                <a:rPr lang="en-GB" altLang="en-US" sz="2000">
                  <a:latin typeface="Symbol" panose="05050102010706020507" pitchFamily="18" charset="2"/>
                </a:rPr>
                <a:t>)</a:t>
              </a:r>
              <a:r>
                <a:rPr lang="en-GB" altLang="en-US" sz="2000" i="1">
                  <a:latin typeface="Symbol" panose="05050102010706020507" pitchFamily="18" charset="2"/>
                </a:rPr>
                <a:t>I</a:t>
              </a:r>
              <a:endParaRPr lang="en-GB" altLang="en-US" sz="2000" b="1" i="1">
                <a:latin typeface="Univers" pitchFamily="34" charset="0"/>
              </a:endParaRPr>
            </a:p>
          </p:txBody>
        </p:sp>
      </p:grpSp>
      <p:grpSp>
        <p:nvGrpSpPr>
          <p:cNvPr id="31761" name="Group 39"/>
          <p:cNvGrpSpPr>
            <a:grpSpLocks/>
          </p:cNvGrpSpPr>
          <p:nvPr/>
        </p:nvGrpSpPr>
        <p:grpSpPr bwMode="auto">
          <a:xfrm>
            <a:off x="6353175" y="5999163"/>
            <a:ext cx="777875" cy="400050"/>
            <a:chOff x="3936" y="3600"/>
            <a:chExt cx="490" cy="252"/>
          </a:xfrm>
        </p:grpSpPr>
        <p:sp>
          <p:nvSpPr>
            <p:cNvPr id="31764" name="AutoShape 21"/>
            <p:cNvSpPr>
              <a:spLocks noChangeArrowheads="1"/>
            </p:cNvSpPr>
            <p:nvPr/>
          </p:nvSpPr>
          <p:spPr bwMode="auto">
            <a:xfrm>
              <a:off x="4224"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1765" name="Text Box 22"/>
            <p:cNvSpPr txBox="1">
              <a:spLocks noChangeArrowheads="1"/>
            </p:cNvSpPr>
            <p:nvPr/>
          </p:nvSpPr>
          <p:spPr bwMode="auto">
            <a:xfrm>
              <a:off x="3936" y="3600"/>
              <a:ext cx="49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m</a:t>
              </a:r>
              <a:r>
                <a:rPr lang="en-GB" altLang="en-US" sz="2000" i="1">
                  <a:latin typeface="Univers" pitchFamily="34" charset="0"/>
                </a:rPr>
                <a:t>R</a:t>
              </a:r>
            </a:p>
          </p:txBody>
        </p:sp>
      </p:grpSp>
      <p:sp>
        <p:nvSpPr>
          <p:cNvPr id="31762" name="AutoShape 49"/>
          <p:cNvSpPr>
            <a:spLocks noChangeArrowheads="1"/>
          </p:cNvSpPr>
          <p:nvPr/>
        </p:nvSpPr>
        <p:spPr bwMode="auto">
          <a:xfrm>
            <a:off x="2038350" y="4657725"/>
            <a:ext cx="152400" cy="304800"/>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1763" name="Text Box 50"/>
          <p:cNvSpPr txBox="1">
            <a:spLocks noChangeArrowheads="1"/>
          </p:cNvSpPr>
          <p:nvPr/>
        </p:nvSpPr>
        <p:spPr bwMode="auto">
          <a:xfrm>
            <a:off x="1100138" y="4581525"/>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m</a:t>
            </a:r>
            <a:r>
              <a:rPr lang="en-GB" altLang="en-US" sz="2000" i="1">
                <a:latin typeface="Univers" pitchFamily="34" charset="0"/>
              </a:rPr>
              <a:t>N+vI</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457200" y="1268413"/>
            <a:ext cx="8229600" cy="1143000"/>
          </a:xfrm>
        </p:spPr>
        <p:txBody>
          <a:bodyPr/>
          <a:lstStyle/>
          <a:p>
            <a:pPr eaLnBrk="1" hangingPunct="1"/>
            <a:r>
              <a:rPr lang="en-GB" altLang="en-US" smtClean="0"/>
              <a:t>Now susceptibles are born into the population the disease can become endemic</a:t>
            </a:r>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971800"/>
            <a:ext cx="4471988"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4"/>
          <p:cNvSpPr txBox="1">
            <a:spLocks noChangeArrowheads="1"/>
          </p:cNvSpPr>
          <p:nvPr/>
        </p:nvSpPr>
        <p:spPr bwMode="auto">
          <a:xfrm>
            <a:off x="3733800" y="5943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Time (years)</a:t>
            </a:r>
          </a:p>
        </p:txBody>
      </p:sp>
      <p:sp>
        <p:nvSpPr>
          <p:cNvPr id="32773" name="Text Box 5"/>
          <p:cNvSpPr txBox="1">
            <a:spLocks noChangeArrowheads="1"/>
          </p:cNvSpPr>
          <p:nvPr/>
        </p:nvSpPr>
        <p:spPr bwMode="auto">
          <a:xfrm>
            <a:off x="457200" y="3124200"/>
            <a:ext cx="1905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Fraction of  population</a:t>
            </a:r>
          </a:p>
        </p:txBody>
      </p:sp>
      <p:sp>
        <p:nvSpPr>
          <p:cNvPr id="32774" name="Text Box 6"/>
          <p:cNvSpPr txBox="1">
            <a:spLocks noChangeArrowheads="1"/>
          </p:cNvSpPr>
          <p:nvPr/>
        </p:nvSpPr>
        <p:spPr bwMode="auto">
          <a:xfrm>
            <a:off x="6705600" y="4648200"/>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Univers" pitchFamily="34" charset="0"/>
              </a:rPr>
              <a:t>S</a:t>
            </a:r>
          </a:p>
        </p:txBody>
      </p:sp>
      <p:sp>
        <p:nvSpPr>
          <p:cNvPr id="32775" name="Text Box 7"/>
          <p:cNvSpPr txBox="1">
            <a:spLocks noChangeArrowheads="1"/>
          </p:cNvSpPr>
          <p:nvPr/>
        </p:nvSpPr>
        <p:spPr bwMode="auto">
          <a:xfrm>
            <a:off x="7070725" y="2971800"/>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Univers" pitchFamily="34" charset="0"/>
              </a:rPr>
              <a:t>R</a:t>
            </a:r>
          </a:p>
        </p:txBody>
      </p:sp>
      <p:sp>
        <p:nvSpPr>
          <p:cNvPr id="32776" name="Text Box 8"/>
          <p:cNvSpPr txBox="1">
            <a:spLocks noChangeArrowheads="1"/>
          </p:cNvSpPr>
          <p:nvPr/>
        </p:nvSpPr>
        <p:spPr bwMode="auto">
          <a:xfrm>
            <a:off x="7451725" y="5181600"/>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Univers" pitchFamily="34" charset="0"/>
              </a:rPr>
              <a:t>I</a:t>
            </a:r>
          </a:p>
        </p:txBody>
      </p:sp>
      <p:pic>
        <p:nvPicPr>
          <p:cNvPr id="8602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852738"/>
            <a:ext cx="5081588"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6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a:lstStyle/>
          <a:p>
            <a:pPr eaLnBrk="1" hangingPunct="1"/>
            <a:r>
              <a:rPr lang="en-GB" altLang="en-US" smtClean="0"/>
              <a:t>Parasitism</a:t>
            </a:r>
          </a:p>
        </p:txBody>
      </p:sp>
      <p:sp>
        <p:nvSpPr>
          <p:cNvPr id="5123" name="Rectangle 3"/>
          <p:cNvSpPr>
            <a:spLocks noGrp="1"/>
          </p:cNvSpPr>
          <p:nvPr>
            <p:ph type="body" idx="1"/>
          </p:nvPr>
        </p:nvSpPr>
        <p:spPr/>
        <p:txBody>
          <a:bodyPr/>
          <a:lstStyle/>
          <a:p>
            <a:pPr eaLnBrk="1" hangingPunct="1"/>
            <a:r>
              <a:rPr lang="en-GB" altLang="en-US" smtClean="0"/>
              <a:t>Parasitoids live a large part of their life on a host and cause considerable harm or death</a:t>
            </a:r>
          </a:p>
          <a:p>
            <a:pPr eaLnBrk="1" hangingPunct="1"/>
            <a:r>
              <a:rPr lang="en-GB" altLang="en-US" smtClean="0"/>
              <a:t>Parasitism is a lifestyle in which the parasite benefits from its host (+-)</a:t>
            </a:r>
          </a:p>
          <a:p>
            <a:pPr eaLnBrk="1" hangingPunct="1"/>
            <a:r>
              <a:rPr lang="en-GB" altLang="en-US" smtClean="0"/>
              <a:t>Parasites are smaller than their host</a:t>
            </a:r>
          </a:p>
          <a:p>
            <a:pPr eaLnBrk="1" hangingPunct="1"/>
            <a:r>
              <a:rPr lang="en-GB" altLang="en-US" smtClean="0"/>
              <a:t>It is like a very small predator, although the interaction need not result in death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p:txBody>
          <a:bodyPr/>
          <a:lstStyle/>
          <a:p>
            <a:pPr eaLnBrk="1" hangingPunct="1"/>
            <a:r>
              <a:rPr lang="en-GB" altLang="en-US" smtClean="0"/>
              <a:t>If new susceptibles are born into the population the disease can become endemic</a:t>
            </a:r>
          </a:p>
        </p:txBody>
      </p:sp>
      <p:sp>
        <p:nvSpPr>
          <p:cNvPr id="33795" name="Rectangle 3"/>
          <p:cNvSpPr>
            <a:spLocks noGrp="1"/>
          </p:cNvSpPr>
          <p:nvPr>
            <p:ph type="body" idx="1"/>
          </p:nvPr>
        </p:nvSpPr>
        <p:spPr/>
        <p:txBody>
          <a:bodyPr/>
          <a:lstStyle/>
          <a:p>
            <a:pPr eaLnBrk="1" hangingPunct="1"/>
            <a:endParaRPr lang="en-GB" altLang="en-US" smtClean="0"/>
          </a:p>
          <a:p>
            <a:pPr eaLnBrk="1" hangingPunct="1"/>
            <a:r>
              <a:rPr lang="en-GB" altLang="en-US" smtClean="0"/>
              <a:t>Note the oscillatory behaviour. This is similar to the behaviour of prey-predator models</a:t>
            </a:r>
          </a:p>
          <a:p>
            <a:pPr eaLnBrk="1" hangingPunct="1"/>
            <a:r>
              <a:rPr lang="en-GB" altLang="en-US" smtClean="0"/>
              <a:t>This is caused by the slow build up of susceptibles, that then get immunised in an epidemic </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p:txBody>
          <a:bodyPr/>
          <a:lstStyle/>
          <a:p>
            <a:pPr eaLnBrk="1" hangingPunct="1"/>
            <a:r>
              <a:rPr lang="en-GB" altLang="en-US" smtClean="0"/>
              <a:t>SIR model</a:t>
            </a:r>
            <a:endParaRPr lang="en-US" altLang="en-US" smtClean="0"/>
          </a:p>
        </p:txBody>
      </p:sp>
      <p:sp>
        <p:nvSpPr>
          <p:cNvPr id="35843" name="Rectangle 3"/>
          <p:cNvSpPr>
            <a:spLocks noGrp="1"/>
          </p:cNvSpPr>
          <p:nvPr>
            <p:ph type="body" sz="half" idx="1"/>
          </p:nvPr>
        </p:nvSpPr>
        <p:spPr>
          <a:xfrm>
            <a:off x="457200" y="1600200"/>
            <a:ext cx="6851650" cy="4525963"/>
          </a:xfrm>
        </p:spPr>
        <p:txBody>
          <a:bodyPr/>
          <a:lstStyle/>
          <a:p>
            <a:pPr eaLnBrk="1" hangingPunct="1"/>
            <a:r>
              <a:rPr lang="en-GB" altLang="en-US" sz="2800" smtClean="0"/>
              <a:t>When is an epidemic possible?</a:t>
            </a:r>
          </a:p>
          <a:p>
            <a:pPr eaLnBrk="1" hangingPunct="1"/>
            <a:r>
              <a:rPr lang="en-GB" altLang="en-US" sz="2800" smtClean="0"/>
              <a:t>This is asking if the disease-free equilibrium </a:t>
            </a:r>
            <a:r>
              <a:rPr lang="en-GB" altLang="en-US" sz="2800" i="1" smtClean="0"/>
              <a:t>S=N, I=0, R=0</a:t>
            </a:r>
            <a:r>
              <a:rPr lang="en-GB" altLang="en-US" sz="2800" smtClean="0"/>
              <a:t> is unstable.</a:t>
            </a:r>
            <a:endParaRPr lang="en-US" altLang="en-US" sz="2800" smtClean="0"/>
          </a:p>
        </p:txBody>
      </p:sp>
      <p:graphicFrame>
        <p:nvGraphicFramePr>
          <p:cNvPr id="35844" name="Object 4"/>
          <p:cNvGraphicFramePr>
            <a:graphicFrameLocks noChangeAspect="1"/>
          </p:cNvGraphicFramePr>
          <p:nvPr>
            <p:ph sz="quarter" idx="2"/>
          </p:nvPr>
        </p:nvGraphicFramePr>
        <p:xfrm>
          <a:off x="684213" y="3789363"/>
          <a:ext cx="3382962" cy="2479675"/>
        </p:xfrm>
        <a:graphic>
          <a:graphicData uri="http://schemas.openxmlformats.org/presentationml/2006/ole">
            <mc:AlternateContent xmlns:mc="http://schemas.openxmlformats.org/markup-compatibility/2006">
              <mc:Choice xmlns:v="urn:schemas-microsoft-com:vml" Requires="v">
                <p:oleObj spid="_x0000_s35857" name="Equation" r:id="rId3" imgW="1663700" imgH="1219200" progId="Equation.3">
                  <p:embed/>
                </p:oleObj>
              </mc:Choice>
              <mc:Fallback>
                <p:oleObj name="Equation" r:id="rId3" imgW="1663700" imgH="1219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789363"/>
                        <a:ext cx="3382962" cy="247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5" name="AutoShape 6"/>
          <p:cNvSpPr>
            <a:spLocks noChangeArrowheads="1"/>
          </p:cNvSpPr>
          <p:nvPr/>
        </p:nvSpPr>
        <p:spPr bwMode="auto">
          <a:xfrm>
            <a:off x="4356100" y="4867275"/>
            <a:ext cx="720725" cy="433388"/>
          </a:xfrm>
          <a:prstGeom prst="rightArrow">
            <a:avLst>
              <a:gd name="adj1" fmla="val 50000"/>
              <a:gd name="adj2" fmla="val 41575"/>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graphicFrame>
        <p:nvGraphicFramePr>
          <p:cNvPr id="35846" name="Object 10"/>
          <p:cNvGraphicFramePr>
            <a:graphicFrameLocks noGrp="1" noChangeAspect="1"/>
          </p:cNvGraphicFramePr>
          <p:nvPr>
            <p:ph sz="quarter" idx="3"/>
          </p:nvPr>
        </p:nvGraphicFramePr>
        <p:xfrm>
          <a:off x="5292725" y="4581525"/>
          <a:ext cx="3462338" cy="858838"/>
        </p:xfrm>
        <a:graphic>
          <a:graphicData uri="http://schemas.openxmlformats.org/presentationml/2006/ole">
            <mc:AlternateContent xmlns:mc="http://schemas.openxmlformats.org/markup-compatibility/2006">
              <mc:Choice xmlns:v="urn:schemas-microsoft-com:vml" Requires="v">
                <p:oleObj spid="_x0000_s35858" name="Equation" r:id="rId5" imgW="1586811" imgH="393529" progId="Equation.3">
                  <p:embed/>
                </p:oleObj>
              </mc:Choice>
              <mc:Fallback>
                <p:oleObj name="Equation" r:id="rId5" imgW="1586811" imgH="393529" progId="Equation.3">
                  <p:embed/>
                  <p:pic>
                    <p:nvPicPr>
                      <p:cNvPr id="0" name="Object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4581525"/>
                        <a:ext cx="3462338"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p:txBody>
          <a:bodyPr/>
          <a:lstStyle/>
          <a:p>
            <a:pPr eaLnBrk="1" hangingPunct="1"/>
            <a:r>
              <a:rPr lang="en-GB" altLang="en-US" smtClean="0"/>
              <a:t>SIR model</a:t>
            </a:r>
            <a:endParaRPr lang="en-US" altLang="en-US" smtClean="0"/>
          </a:p>
        </p:txBody>
      </p:sp>
      <p:sp>
        <p:nvSpPr>
          <p:cNvPr id="36867" name="Rectangle 3"/>
          <p:cNvSpPr>
            <a:spLocks noGrp="1"/>
          </p:cNvSpPr>
          <p:nvPr>
            <p:ph type="body" sz="half" idx="1"/>
          </p:nvPr>
        </p:nvSpPr>
        <p:spPr>
          <a:xfrm>
            <a:off x="457200" y="1600200"/>
            <a:ext cx="6851650" cy="4525963"/>
          </a:xfrm>
        </p:spPr>
        <p:txBody>
          <a:bodyPr/>
          <a:lstStyle/>
          <a:p>
            <a:pPr eaLnBrk="1" hangingPunct="1"/>
            <a:r>
              <a:rPr lang="en-GB" altLang="en-US" sz="2800" smtClean="0"/>
              <a:t>When is an epidemic possible?</a:t>
            </a:r>
          </a:p>
          <a:p>
            <a:pPr eaLnBrk="1" hangingPunct="1"/>
            <a:endParaRPr lang="en-US" altLang="en-US" sz="2800" smtClean="0"/>
          </a:p>
        </p:txBody>
      </p:sp>
      <p:graphicFrame>
        <p:nvGraphicFramePr>
          <p:cNvPr id="36868" name="Object 6"/>
          <p:cNvGraphicFramePr>
            <a:graphicFrameLocks noGrp="1" noChangeAspect="1"/>
          </p:cNvGraphicFramePr>
          <p:nvPr>
            <p:ph sz="quarter" idx="3"/>
          </p:nvPr>
        </p:nvGraphicFramePr>
        <p:xfrm>
          <a:off x="827088" y="2205038"/>
          <a:ext cx="4464050" cy="968375"/>
        </p:xfrm>
        <a:graphic>
          <a:graphicData uri="http://schemas.openxmlformats.org/presentationml/2006/ole">
            <mc:AlternateContent xmlns:mc="http://schemas.openxmlformats.org/markup-compatibility/2006">
              <mc:Choice xmlns:v="urn:schemas-microsoft-com:vml" Requires="v">
                <p:oleObj spid="_x0000_s36888" name="Equation" r:id="rId3" imgW="1815312" imgH="393529" progId="Equation.3">
                  <p:embed/>
                </p:oleObj>
              </mc:Choice>
              <mc:Fallback>
                <p:oleObj name="Equation" r:id="rId3" imgW="1815312" imgH="393529" progId="Equation.3">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205038"/>
                        <a:ext cx="4464050"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69" name="AutoShape 5"/>
          <p:cNvSpPr>
            <a:spLocks noChangeArrowheads="1"/>
          </p:cNvSpPr>
          <p:nvPr/>
        </p:nvSpPr>
        <p:spPr bwMode="auto">
          <a:xfrm>
            <a:off x="2771775" y="3573463"/>
            <a:ext cx="720725" cy="433387"/>
          </a:xfrm>
          <a:prstGeom prst="rightArrow">
            <a:avLst>
              <a:gd name="adj1" fmla="val 50000"/>
              <a:gd name="adj2" fmla="val 41575"/>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graphicFrame>
        <p:nvGraphicFramePr>
          <p:cNvPr id="36870" name="Object 7"/>
          <p:cNvGraphicFramePr>
            <a:graphicFrameLocks noChangeAspect="1"/>
          </p:cNvGraphicFramePr>
          <p:nvPr/>
        </p:nvGraphicFramePr>
        <p:xfrm>
          <a:off x="3529013" y="3365500"/>
          <a:ext cx="2408237" cy="858838"/>
        </p:xfrm>
        <a:graphic>
          <a:graphicData uri="http://schemas.openxmlformats.org/presentationml/2006/ole">
            <mc:AlternateContent xmlns:mc="http://schemas.openxmlformats.org/markup-compatibility/2006">
              <mc:Choice xmlns:v="urn:schemas-microsoft-com:vml" Requires="v">
                <p:oleObj spid="_x0000_s36889" name="Equation" r:id="rId5" imgW="1104900" imgH="393700" progId="Equation.3">
                  <p:embed/>
                </p:oleObj>
              </mc:Choice>
              <mc:Fallback>
                <p:oleObj name="Equation" r:id="rId5" imgW="1104900" imgH="3937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9013" y="3365500"/>
                        <a:ext cx="2408237"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098" name="Object 10"/>
          <p:cNvGraphicFramePr>
            <a:graphicFrameLocks noChangeAspect="1"/>
          </p:cNvGraphicFramePr>
          <p:nvPr>
            <p:ph sz="quarter" idx="2"/>
          </p:nvPr>
        </p:nvGraphicFramePr>
        <p:xfrm>
          <a:off x="3492500" y="4437063"/>
          <a:ext cx="2016125" cy="874712"/>
        </p:xfrm>
        <a:graphic>
          <a:graphicData uri="http://schemas.openxmlformats.org/presentationml/2006/ole">
            <mc:AlternateContent xmlns:mc="http://schemas.openxmlformats.org/markup-compatibility/2006">
              <mc:Choice xmlns:v="urn:schemas-microsoft-com:vml" Requires="v">
                <p:oleObj spid="_x0000_s36890" name="Equation" r:id="rId7" imgW="965200" imgH="419100" progId="Equation.3">
                  <p:embed/>
                </p:oleObj>
              </mc:Choice>
              <mc:Fallback>
                <p:oleObj name="Equation" r:id="rId7" imgW="965200" imgH="4191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00" y="4437063"/>
                        <a:ext cx="2016125"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04" name="Text Box 16"/>
          <p:cNvSpPr txBox="1">
            <a:spLocks noChangeArrowheads="1"/>
          </p:cNvSpPr>
          <p:nvPr/>
        </p:nvSpPr>
        <p:spPr bwMode="auto">
          <a:xfrm>
            <a:off x="107950" y="5635625"/>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Times New Roman" panose="02020603050405020304" pitchFamily="18" charset="0"/>
              </a:rPr>
              <a:t>This turns out to be </a:t>
            </a:r>
            <a:r>
              <a:rPr lang="en-GB" altLang="en-US" sz="2400" i="1">
                <a:latin typeface="Times New Roman" panose="02020603050405020304" pitchFamily="18" charset="0"/>
              </a:rPr>
              <a:t>R</a:t>
            </a:r>
            <a:r>
              <a:rPr lang="en-GB" altLang="en-US" sz="2400" i="1" baseline="-25000">
                <a:latin typeface="Times New Roman" panose="02020603050405020304" pitchFamily="18" charset="0"/>
              </a:rPr>
              <a:t>0</a:t>
            </a:r>
            <a:r>
              <a:rPr lang="en-GB" altLang="en-US" sz="2400" i="1">
                <a:latin typeface="Times New Roman" panose="02020603050405020304" pitchFamily="18" charset="0"/>
              </a:rPr>
              <a:t> &gt;1</a:t>
            </a:r>
            <a:endParaRPr lang="en-US" altLang="en-US" sz="2400" i="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70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710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p:txBody>
          <a:bodyPr/>
          <a:lstStyle/>
          <a:p>
            <a:pPr eaLnBrk="1" hangingPunct="1"/>
            <a:r>
              <a:rPr lang="en-GB" altLang="en-US" smtClean="0"/>
              <a:t>R</a:t>
            </a:r>
            <a:r>
              <a:rPr lang="en-GB" altLang="en-US" baseline="-25000" smtClean="0"/>
              <a:t>0</a:t>
            </a:r>
            <a:r>
              <a:rPr lang="en-GB" altLang="en-US" smtClean="0"/>
              <a:t> for the SIR model</a:t>
            </a:r>
          </a:p>
        </p:txBody>
      </p:sp>
      <p:sp>
        <p:nvSpPr>
          <p:cNvPr id="37891" name="Text Box 3"/>
          <p:cNvSpPr txBox="1">
            <a:spLocks noChangeArrowheads="1"/>
          </p:cNvSpPr>
          <p:nvPr/>
        </p:nvSpPr>
        <p:spPr bwMode="auto">
          <a:xfrm>
            <a:off x="457200" y="2362200"/>
            <a:ext cx="1219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4400">
                <a:solidFill>
                  <a:schemeClr val="tx2"/>
                </a:solidFill>
                <a:latin typeface="Univers" pitchFamily="34" charset="0"/>
              </a:rPr>
              <a:t>R</a:t>
            </a:r>
            <a:r>
              <a:rPr lang="en-GB" altLang="en-US" sz="4400" baseline="-25000">
                <a:solidFill>
                  <a:schemeClr val="tx2"/>
                </a:solidFill>
                <a:latin typeface="Univers" pitchFamily="34" charset="0"/>
              </a:rPr>
              <a:t>0</a:t>
            </a:r>
            <a:r>
              <a:rPr lang="en-GB" altLang="en-US" sz="2400">
                <a:latin typeface="Univers" pitchFamily="34" charset="0"/>
              </a:rPr>
              <a:t> =</a:t>
            </a:r>
          </a:p>
        </p:txBody>
      </p:sp>
      <p:sp>
        <p:nvSpPr>
          <p:cNvPr id="37892" name="Text Box 4"/>
          <p:cNvSpPr txBox="1">
            <a:spLocks noChangeArrowheads="1"/>
          </p:cNvSpPr>
          <p:nvPr/>
        </p:nvSpPr>
        <p:spPr bwMode="auto">
          <a:xfrm>
            <a:off x="2057400" y="2133600"/>
            <a:ext cx="24384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Nr of susceptibles infected per unit of time</a:t>
            </a:r>
          </a:p>
        </p:txBody>
      </p:sp>
      <p:sp>
        <p:nvSpPr>
          <p:cNvPr id="37893" name="Text Box 5"/>
          <p:cNvSpPr txBox="1">
            <a:spLocks noChangeArrowheads="1"/>
          </p:cNvSpPr>
          <p:nvPr/>
        </p:nvSpPr>
        <p:spPr bwMode="auto">
          <a:xfrm>
            <a:off x="4572000" y="25146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x</a:t>
            </a:r>
          </a:p>
        </p:txBody>
      </p:sp>
      <p:sp>
        <p:nvSpPr>
          <p:cNvPr id="37894" name="Text Box 6"/>
          <p:cNvSpPr txBox="1">
            <a:spLocks noChangeArrowheads="1"/>
          </p:cNvSpPr>
          <p:nvPr/>
        </p:nvSpPr>
        <p:spPr bwMode="auto">
          <a:xfrm>
            <a:off x="5715000" y="2133600"/>
            <a:ext cx="2057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Average duration of infection</a:t>
            </a:r>
          </a:p>
        </p:txBody>
      </p:sp>
      <p:grpSp>
        <p:nvGrpSpPr>
          <p:cNvPr id="4" name="Group 19"/>
          <p:cNvGrpSpPr>
            <a:grpSpLocks/>
          </p:cNvGrpSpPr>
          <p:nvPr/>
        </p:nvGrpSpPr>
        <p:grpSpPr bwMode="auto">
          <a:xfrm>
            <a:off x="1974850" y="1943100"/>
            <a:ext cx="6629400" cy="2422525"/>
            <a:chOff x="1104" y="1200"/>
            <a:chExt cx="4176" cy="1526"/>
          </a:xfrm>
        </p:grpSpPr>
        <p:sp>
          <p:nvSpPr>
            <p:cNvPr id="37914" name="Rectangle 20"/>
            <p:cNvSpPr>
              <a:spLocks noChangeArrowheads="1"/>
            </p:cNvSpPr>
            <p:nvPr/>
          </p:nvSpPr>
          <p:spPr bwMode="auto">
            <a:xfrm>
              <a:off x="1200" y="1200"/>
              <a:ext cx="1392" cy="12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7915" name="Text Box 21"/>
            <p:cNvSpPr txBox="1">
              <a:spLocks noChangeArrowheads="1"/>
            </p:cNvSpPr>
            <p:nvPr/>
          </p:nvSpPr>
          <p:spPr bwMode="auto">
            <a:xfrm>
              <a:off x="1824" y="1584"/>
              <a:ext cx="648"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Symbol" panose="05050102010706020507" pitchFamily="18" charset="2"/>
                </a:rPr>
                <a:t>b</a:t>
              </a:r>
              <a:r>
                <a:rPr lang="en-GB" altLang="en-US" sz="2400">
                  <a:latin typeface="Univers" pitchFamily="34" charset="0"/>
                </a:rPr>
                <a:t>S</a:t>
              </a:r>
              <a:r>
                <a:rPr lang="en-GB" altLang="en-US" sz="2400" baseline="-25000">
                  <a:latin typeface="Univers" pitchFamily="34" charset="0"/>
                </a:rPr>
                <a:t>0</a:t>
              </a:r>
              <a:r>
                <a:rPr lang="en-GB" altLang="en-US" sz="2400">
                  <a:latin typeface="Univers" pitchFamily="34" charset="0"/>
                </a:rPr>
                <a:t>/N</a:t>
              </a:r>
            </a:p>
          </p:txBody>
        </p:sp>
        <p:sp>
          <p:nvSpPr>
            <p:cNvPr id="37916" name="Text Box 22"/>
            <p:cNvSpPr txBox="1">
              <a:spLocks noChangeArrowheads="1"/>
            </p:cNvSpPr>
            <p:nvPr/>
          </p:nvSpPr>
          <p:spPr bwMode="auto">
            <a:xfrm>
              <a:off x="1104" y="2208"/>
              <a:ext cx="4176" cy="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S</a:t>
              </a:r>
              <a:r>
                <a:rPr lang="en-GB" altLang="en-US" sz="2400" baseline="-25000">
                  <a:latin typeface="Univers" pitchFamily="34" charset="0"/>
                </a:rPr>
                <a:t>0</a:t>
              </a:r>
              <a:r>
                <a:rPr lang="en-GB" altLang="en-US" sz="2400">
                  <a:latin typeface="Univers" pitchFamily="34" charset="0"/>
                </a:rPr>
                <a:t>=The number of susceptibles in 	population without disease</a:t>
              </a:r>
            </a:p>
          </p:txBody>
        </p:sp>
      </p:grpSp>
      <p:grpSp>
        <p:nvGrpSpPr>
          <p:cNvPr id="5" name="Group 23"/>
          <p:cNvGrpSpPr>
            <a:grpSpLocks/>
          </p:cNvGrpSpPr>
          <p:nvPr/>
        </p:nvGrpSpPr>
        <p:grpSpPr bwMode="auto">
          <a:xfrm>
            <a:off x="7315200" y="2362200"/>
            <a:ext cx="2743200" cy="838200"/>
            <a:chOff x="4608" y="1488"/>
            <a:chExt cx="1728" cy="528"/>
          </a:xfrm>
        </p:grpSpPr>
        <p:sp>
          <p:nvSpPr>
            <p:cNvPr id="37910" name="Text Box 24"/>
            <p:cNvSpPr txBox="1">
              <a:spLocks noChangeArrowheads="1"/>
            </p:cNvSpPr>
            <p:nvPr/>
          </p:nvSpPr>
          <p:spPr bwMode="auto">
            <a:xfrm>
              <a:off x="4896" y="1728"/>
              <a:ext cx="13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Symbol" panose="05050102010706020507" pitchFamily="18" charset="2"/>
                </a:rPr>
                <a:t>m</a:t>
              </a:r>
              <a:r>
                <a:rPr lang="en-GB" altLang="en-US" sz="2400">
                  <a:latin typeface="Univers" pitchFamily="34" charset="0"/>
                </a:rPr>
                <a:t>+v+</a:t>
              </a:r>
              <a:r>
                <a:rPr lang="en-GB" altLang="en-US" sz="2400">
                  <a:latin typeface="Symbol" panose="05050102010706020507" pitchFamily="18" charset="2"/>
                </a:rPr>
                <a:t>g</a:t>
              </a:r>
            </a:p>
          </p:txBody>
        </p:sp>
        <p:sp>
          <p:nvSpPr>
            <p:cNvPr id="37911" name="Line 25"/>
            <p:cNvSpPr>
              <a:spLocks noChangeShapeType="1"/>
            </p:cNvSpPr>
            <p:nvPr/>
          </p:nvSpPr>
          <p:spPr bwMode="auto">
            <a:xfrm>
              <a:off x="4944" y="1776"/>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12" name="Text Box 26"/>
            <p:cNvSpPr txBox="1">
              <a:spLocks noChangeArrowheads="1"/>
            </p:cNvSpPr>
            <p:nvPr/>
          </p:nvSpPr>
          <p:spPr bwMode="auto">
            <a:xfrm>
              <a:off x="5040" y="1488"/>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Symbol" panose="05050102010706020507" pitchFamily="18" charset="2"/>
                </a:rPr>
                <a:t>b</a:t>
              </a:r>
              <a:r>
                <a:rPr lang="en-GB" altLang="en-US" sz="2400">
                  <a:latin typeface="Univers" pitchFamily="34" charset="0"/>
                </a:rPr>
                <a:t>S</a:t>
              </a:r>
              <a:r>
                <a:rPr lang="en-GB" altLang="en-US" sz="2400" baseline="-25000">
                  <a:latin typeface="Univers" pitchFamily="34" charset="0"/>
                </a:rPr>
                <a:t>0</a:t>
              </a:r>
              <a:r>
                <a:rPr lang="en-GB" altLang="en-US" sz="2400">
                  <a:latin typeface="Univers" pitchFamily="34" charset="0"/>
                </a:rPr>
                <a:t>/N</a:t>
              </a:r>
            </a:p>
          </p:txBody>
        </p:sp>
        <p:sp>
          <p:nvSpPr>
            <p:cNvPr id="37913" name="Text Box 27"/>
            <p:cNvSpPr txBox="1">
              <a:spLocks noChangeArrowheads="1"/>
            </p:cNvSpPr>
            <p:nvPr/>
          </p:nvSpPr>
          <p:spPr bwMode="auto">
            <a:xfrm>
              <a:off x="4608" y="163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a:t>
              </a:r>
            </a:p>
          </p:txBody>
        </p:sp>
      </p:grpSp>
      <p:sp>
        <p:nvSpPr>
          <p:cNvPr id="94236" name="Comment 28"/>
          <p:cNvSpPr>
            <a:spLocks noChangeArrowheads="1"/>
          </p:cNvSpPr>
          <p:nvPr/>
        </p:nvSpPr>
        <p:spPr bwMode="auto">
          <a:xfrm>
            <a:off x="-2197100" y="15875"/>
            <a:ext cx="1828800" cy="1446213"/>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600" b="1">
                <a:solidFill>
                  <a:srgbClr val="000000"/>
                </a:solidFill>
                <a:latin typeface="Arial" panose="020B0604020202020204" pitchFamily="34" charset="0"/>
              </a:rPr>
              <a:t>Note: formula not very practical in many cases. </a:t>
            </a:r>
            <a:endParaRPr lang="en-GB" altLang="en-US" sz="1600">
              <a:solidFill>
                <a:srgbClr val="000000"/>
              </a:solidFill>
              <a:latin typeface="Arial" panose="020B0604020202020204" pitchFamily="34" charset="0"/>
            </a:endParaRPr>
          </a:p>
          <a:p>
            <a:pPr eaLnBrk="1" hangingPunct="1">
              <a:spcBef>
                <a:spcPct val="50000"/>
              </a:spcBef>
              <a:buFontTx/>
              <a:buNone/>
            </a:pPr>
            <a:endParaRPr lang="en-GB" altLang="en-US" sz="1600">
              <a:solidFill>
                <a:srgbClr val="000000"/>
              </a:solidFill>
              <a:latin typeface="Arial" panose="020B0604020202020204" pitchFamily="34" charset="0"/>
            </a:endParaRPr>
          </a:p>
        </p:txBody>
      </p:sp>
      <p:grpSp>
        <p:nvGrpSpPr>
          <p:cNvPr id="3" name="Group 2"/>
          <p:cNvGrpSpPr>
            <a:grpSpLocks/>
          </p:cNvGrpSpPr>
          <p:nvPr/>
        </p:nvGrpSpPr>
        <p:grpSpPr bwMode="auto">
          <a:xfrm>
            <a:off x="3776663" y="1905000"/>
            <a:ext cx="3629025" cy="4400550"/>
            <a:chOff x="3777084" y="1905000"/>
            <a:chExt cx="3629124" cy="4400401"/>
          </a:xfrm>
        </p:grpSpPr>
        <p:sp>
          <p:nvSpPr>
            <p:cNvPr id="37899" name="Rectangle 8"/>
            <p:cNvSpPr>
              <a:spLocks noChangeArrowheads="1"/>
            </p:cNvSpPr>
            <p:nvPr/>
          </p:nvSpPr>
          <p:spPr bwMode="auto">
            <a:xfrm>
              <a:off x="5196408" y="1905000"/>
              <a:ext cx="2209800" cy="163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7900" name="Text Box 9"/>
            <p:cNvSpPr txBox="1">
              <a:spLocks noChangeArrowheads="1"/>
            </p:cNvSpPr>
            <p:nvPr/>
          </p:nvSpPr>
          <p:spPr bwMode="auto">
            <a:xfrm>
              <a:off x="6034608" y="2743200"/>
              <a:ext cx="13716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Symbol" panose="05050102010706020507" pitchFamily="18" charset="2"/>
                </a:rPr>
                <a:t>m</a:t>
              </a:r>
              <a:r>
                <a:rPr lang="en-GB" altLang="en-US" sz="2400">
                  <a:latin typeface="Univers" pitchFamily="34" charset="0"/>
                </a:rPr>
                <a:t>+v+</a:t>
              </a:r>
              <a:r>
                <a:rPr lang="en-GB" altLang="en-US" sz="2400">
                  <a:latin typeface="Symbol" panose="05050102010706020507" pitchFamily="18" charset="2"/>
                </a:rPr>
                <a:t>g</a:t>
              </a:r>
            </a:p>
          </p:txBody>
        </p:sp>
        <p:sp>
          <p:nvSpPr>
            <p:cNvPr id="37901" name="Line 10" descr="Blue tissue paper"/>
            <p:cNvSpPr>
              <a:spLocks noChangeShapeType="1"/>
            </p:cNvSpPr>
            <p:nvPr/>
          </p:nvSpPr>
          <p:spPr bwMode="auto">
            <a:xfrm>
              <a:off x="6110808" y="2819400"/>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7902" name="Text Box 11"/>
            <p:cNvSpPr txBox="1">
              <a:spLocks noChangeArrowheads="1"/>
            </p:cNvSpPr>
            <p:nvPr/>
          </p:nvSpPr>
          <p:spPr bwMode="auto">
            <a:xfrm>
              <a:off x="6339408" y="2438400"/>
              <a:ext cx="304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1</a:t>
              </a:r>
            </a:p>
          </p:txBody>
        </p:sp>
        <p:sp>
          <p:nvSpPr>
            <p:cNvPr id="37903" name="Rectangle 29"/>
            <p:cNvSpPr>
              <a:spLocks noChangeArrowheads="1"/>
            </p:cNvSpPr>
            <p:nvPr/>
          </p:nvSpPr>
          <p:spPr bwMode="auto">
            <a:xfrm>
              <a:off x="4018384" y="5013176"/>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7904" name="Text Box 8"/>
            <p:cNvSpPr txBox="1">
              <a:spLocks noChangeArrowheads="1"/>
            </p:cNvSpPr>
            <p:nvPr/>
          </p:nvSpPr>
          <p:spPr bwMode="auto">
            <a:xfrm>
              <a:off x="4475584" y="5165576"/>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I</a:t>
              </a:r>
            </a:p>
          </p:txBody>
        </p:sp>
        <p:sp>
          <p:nvSpPr>
            <p:cNvPr id="37905" name="AutoShape 11"/>
            <p:cNvSpPr>
              <a:spLocks noChangeArrowheads="1"/>
            </p:cNvSpPr>
            <p:nvPr/>
          </p:nvSpPr>
          <p:spPr bwMode="auto">
            <a:xfrm>
              <a:off x="5542384" y="5394176"/>
              <a:ext cx="685800" cy="152400"/>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7906" name="Text Box 13"/>
            <p:cNvSpPr txBox="1">
              <a:spLocks noChangeArrowheads="1"/>
            </p:cNvSpPr>
            <p:nvPr/>
          </p:nvSpPr>
          <p:spPr bwMode="auto">
            <a:xfrm>
              <a:off x="5618584" y="5013176"/>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g</a:t>
              </a:r>
              <a:r>
                <a:rPr lang="en-GB" altLang="en-US" sz="2000" i="1">
                  <a:latin typeface="Univers" pitchFamily="34" charset="0"/>
                </a:rPr>
                <a:t>I</a:t>
              </a:r>
            </a:p>
          </p:txBody>
        </p:sp>
        <p:grpSp>
          <p:nvGrpSpPr>
            <p:cNvPr id="37907" name="Group 41"/>
            <p:cNvGrpSpPr>
              <a:grpSpLocks/>
            </p:cNvGrpSpPr>
            <p:nvPr/>
          </p:nvGrpSpPr>
          <p:grpSpPr bwMode="auto">
            <a:xfrm>
              <a:off x="3777084" y="5873601"/>
              <a:ext cx="1066800" cy="431800"/>
              <a:chOff x="2222" y="3568"/>
              <a:chExt cx="672" cy="272"/>
            </a:xfrm>
          </p:grpSpPr>
          <p:sp>
            <p:nvSpPr>
              <p:cNvPr id="37908" name="AutoShape 18"/>
              <p:cNvSpPr>
                <a:spLocks noChangeArrowheads="1"/>
              </p:cNvSpPr>
              <p:nvPr/>
            </p:nvSpPr>
            <p:spPr bwMode="auto">
              <a:xfrm>
                <a:off x="2736"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Univers" pitchFamily="34" charset="0"/>
                </a:endParaRPr>
              </a:p>
            </p:txBody>
          </p:sp>
          <p:sp>
            <p:nvSpPr>
              <p:cNvPr id="37909" name="Text Box 19"/>
              <p:cNvSpPr txBox="1">
                <a:spLocks noChangeArrowheads="1"/>
              </p:cNvSpPr>
              <p:nvPr/>
            </p:nvSpPr>
            <p:spPr bwMode="auto">
              <a:xfrm>
                <a:off x="2222" y="3568"/>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latin typeface="Univers" pitchFamily="34" charset="0"/>
                  </a:rPr>
                  <a:t>(</a:t>
                </a:r>
                <a:r>
                  <a:rPr lang="en-GB" altLang="en-US" sz="2000" i="1">
                    <a:latin typeface="Symbol" panose="05050102010706020507" pitchFamily="18" charset="2"/>
                  </a:rPr>
                  <a:t>m</a:t>
                </a:r>
                <a:r>
                  <a:rPr lang="en-GB" altLang="en-US" sz="2000">
                    <a:latin typeface="Symbol" panose="05050102010706020507" pitchFamily="18" charset="2"/>
                  </a:rPr>
                  <a:t>+</a:t>
                </a:r>
                <a:r>
                  <a:rPr lang="en-GB" altLang="en-US" sz="2000" i="1">
                    <a:latin typeface="Symbol" panose="05050102010706020507" pitchFamily="18" charset="2"/>
                  </a:rPr>
                  <a:t>n</a:t>
                </a:r>
                <a:r>
                  <a:rPr lang="en-GB" altLang="en-US" sz="2000">
                    <a:latin typeface="Symbol" panose="05050102010706020507" pitchFamily="18" charset="2"/>
                  </a:rPr>
                  <a:t>)</a:t>
                </a:r>
                <a:r>
                  <a:rPr lang="en-GB" altLang="en-US" sz="2000" i="1">
                    <a:latin typeface="Symbol" panose="05050102010706020507" pitchFamily="18" charset="2"/>
                  </a:rPr>
                  <a:t>I</a:t>
                </a:r>
                <a:endParaRPr lang="en-GB" altLang="en-US" sz="2000" b="1" i="1">
                  <a:latin typeface="Univers" pitchFamily="34" charset="0"/>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236"/>
                                        </p:tgtEl>
                                        <p:attrNameLst>
                                          <p:attrName>style.visibility</p:attrName>
                                        </p:attrNameLst>
                                      </p:cBhvr>
                                      <p:to>
                                        <p:strVal val="visible"/>
                                      </p:to>
                                    </p:set>
                                    <p:anim calcmode="lin" valueType="num">
                                      <p:cBhvr additive="base">
                                        <p:cTn id="19" dur="500" fill="hold"/>
                                        <p:tgtEl>
                                          <p:spTgt spid="94236"/>
                                        </p:tgtEl>
                                        <p:attrNameLst>
                                          <p:attrName>ppt_x</p:attrName>
                                        </p:attrNameLst>
                                      </p:cBhvr>
                                      <p:tavLst>
                                        <p:tav tm="0">
                                          <p:val>
                                            <p:strVal val="0-#ppt_w/2"/>
                                          </p:val>
                                        </p:tav>
                                        <p:tav tm="100000">
                                          <p:val>
                                            <p:strVal val="#ppt_x"/>
                                          </p:val>
                                        </p:tav>
                                      </p:tavLst>
                                    </p:anim>
                                    <p:anim calcmode="lin" valueType="num">
                                      <p:cBhvr additive="base">
                                        <p:cTn id="20" dur="500" fill="hold"/>
                                        <p:tgtEl>
                                          <p:spTgt spid="942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36"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p:txBody>
          <a:bodyPr/>
          <a:lstStyle/>
          <a:p>
            <a:pPr eaLnBrk="1" hangingPunct="1"/>
            <a:r>
              <a:rPr lang="en-GB" altLang="en-US" smtClean="0"/>
              <a:t>R</a:t>
            </a:r>
            <a:r>
              <a:rPr lang="en-GB" altLang="en-US" baseline="-25000" smtClean="0"/>
              <a:t>0</a:t>
            </a:r>
            <a:r>
              <a:rPr lang="en-GB" altLang="en-US" smtClean="0"/>
              <a:t>: The basic reproductive number</a:t>
            </a:r>
          </a:p>
        </p:txBody>
      </p:sp>
      <p:sp>
        <p:nvSpPr>
          <p:cNvPr id="38915" name="Rectangle 3"/>
          <p:cNvSpPr>
            <a:spLocks noGrp="1"/>
          </p:cNvSpPr>
          <p:nvPr>
            <p:ph type="body" idx="1"/>
          </p:nvPr>
        </p:nvSpPr>
        <p:spPr/>
        <p:txBody>
          <a:bodyPr/>
          <a:lstStyle/>
          <a:p>
            <a:pPr eaLnBrk="1" hangingPunct="1"/>
            <a:endParaRPr lang="en-US" altLang="en-US" smtClean="0"/>
          </a:p>
        </p:txBody>
      </p:sp>
      <p:pic>
        <p:nvPicPr>
          <p:cNvPr id="38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057400"/>
            <a:ext cx="5310188"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7" name="Group 5"/>
          <p:cNvGrpSpPr>
            <a:grpSpLocks/>
          </p:cNvGrpSpPr>
          <p:nvPr/>
        </p:nvGrpSpPr>
        <p:grpSpPr bwMode="auto">
          <a:xfrm>
            <a:off x="990600" y="5410200"/>
            <a:ext cx="7848600" cy="1219200"/>
            <a:chOff x="624" y="3408"/>
            <a:chExt cx="4944" cy="768"/>
          </a:xfrm>
        </p:grpSpPr>
        <p:sp>
          <p:nvSpPr>
            <p:cNvPr id="38923" name="Rectangle 6"/>
            <p:cNvSpPr>
              <a:spLocks noChangeArrowheads="1"/>
            </p:cNvSpPr>
            <p:nvPr/>
          </p:nvSpPr>
          <p:spPr bwMode="auto">
            <a:xfrm>
              <a:off x="624" y="3408"/>
              <a:ext cx="4944" cy="7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8924" name="Text Box 7"/>
            <p:cNvSpPr txBox="1">
              <a:spLocks noChangeArrowheads="1"/>
            </p:cNvSpPr>
            <p:nvPr/>
          </p:nvSpPr>
          <p:spPr bwMode="auto">
            <a:xfrm>
              <a:off x="912" y="3552"/>
              <a:ext cx="4464" cy="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If the reproductive number &lt; 1 the nr of infecteds decreases</a:t>
              </a:r>
            </a:p>
          </p:txBody>
        </p:sp>
      </p:grpSp>
      <p:grpSp>
        <p:nvGrpSpPr>
          <p:cNvPr id="3" name="Group 8"/>
          <p:cNvGrpSpPr>
            <a:grpSpLocks/>
          </p:cNvGrpSpPr>
          <p:nvPr/>
        </p:nvGrpSpPr>
        <p:grpSpPr bwMode="auto">
          <a:xfrm>
            <a:off x="1260475" y="2160588"/>
            <a:ext cx="7848600" cy="4724400"/>
            <a:chOff x="672" y="1296"/>
            <a:chExt cx="4944" cy="2976"/>
          </a:xfrm>
        </p:grpSpPr>
        <p:pic>
          <p:nvPicPr>
            <p:cNvPr id="3891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 y="1296"/>
              <a:ext cx="3249" cy="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20" name="Group 10"/>
            <p:cNvGrpSpPr>
              <a:grpSpLocks/>
            </p:cNvGrpSpPr>
            <p:nvPr/>
          </p:nvGrpSpPr>
          <p:grpSpPr bwMode="auto">
            <a:xfrm>
              <a:off x="672" y="3504"/>
              <a:ext cx="4944" cy="768"/>
              <a:chOff x="624" y="3408"/>
              <a:chExt cx="4944" cy="768"/>
            </a:xfrm>
          </p:grpSpPr>
          <p:sp>
            <p:nvSpPr>
              <p:cNvPr id="38921" name="Rectangle 11"/>
              <p:cNvSpPr>
                <a:spLocks noChangeArrowheads="1"/>
              </p:cNvSpPr>
              <p:nvPr/>
            </p:nvSpPr>
            <p:spPr bwMode="auto">
              <a:xfrm>
                <a:off x="624" y="3408"/>
                <a:ext cx="4944" cy="7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8922" name="Text Box 12"/>
              <p:cNvSpPr txBox="1">
                <a:spLocks noChangeArrowheads="1"/>
              </p:cNvSpPr>
              <p:nvPr/>
            </p:nvSpPr>
            <p:spPr bwMode="auto">
              <a:xfrm>
                <a:off x="912" y="3552"/>
                <a:ext cx="446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If the reproductive number &gt; 1 the nr of infecteds increases, possibly leading to epidemic</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p:txBody>
          <a:bodyPr/>
          <a:lstStyle/>
          <a:p>
            <a:pPr eaLnBrk="1" hangingPunct="1"/>
            <a:r>
              <a:rPr lang="en-GB" altLang="en-US" sz="3600" smtClean="0"/>
              <a:t>To control and eradicate a disease R</a:t>
            </a:r>
            <a:r>
              <a:rPr lang="en-GB" altLang="en-US" sz="3600" baseline="-25000" smtClean="0"/>
              <a:t>0</a:t>
            </a:r>
            <a:r>
              <a:rPr lang="en-GB" altLang="en-US" sz="3600" smtClean="0"/>
              <a:t> has to be reduced below 1</a:t>
            </a:r>
          </a:p>
        </p:txBody>
      </p:sp>
      <p:sp>
        <p:nvSpPr>
          <p:cNvPr id="39939" name="Rectangle 3"/>
          <p:cNvSpPr>
            <a:spLocks noGrp="1"/>
          </p:cNvSpPr>
          <p:nvPr>
            <p:ph type="body" idx="1"/>
          </p:nvPr>
        </p:nvSpPr>
        <p:spPr>
          <a:xfrm>
            <a:off x="685800" y="3429000"/>
            <a:ext cx="7848600" cy="4724400"/>
          </a:xfrm>
        </p:spPr>
        <p:txBody>
          <a:bodyPr/>
          <a:lstStyle/>
          <a:p>
            <a:pPr eaLnBrk="1" hangingPunct="1"/>
            <a:r>
              <a:rPr lang="en-GB" altLang="en-US" smtClean="0"/>
              <a:t>How to control a disease:</a:t>
            </a:r>
          </a:p>
          <a:p>
            <a:pPr lvl="1" eaLnBrk="1" hangingPunct="1"/>
            <a:r>
              <a:rPr lang="en-GB" altLang="en-US" smtClean="0"/>
              <a:t>Reduce transmission (</a:t>
            </a:r>
            <a:r>
              <a:rPr lang="en-GB" altLang="en-US" smtClean="0">
                <a:latin typeface="Symbol" panose="05050102010706020507" pitchFamily="18" charset="2"/>
              </a:rPr>
              <a:t>b</a:t>
            </a:r>
            <a:r>
              <a:rPr lang="en-GB" altLang="en-US" smtClean="0"/>
              <a:t>) </a:t>
            </a:r>
          </a:p>
          <a:p>
            <a:pPr lvl="1" eaLnBrk="1" hangingPunct="1"/>
            <a:r>
              <a:rPr lang="en-GB" altLang="en-US" smtClean="0"/>
              <a:t>Reduce the duration of the infections (</a:t>
            </a:r>
            <a:r>
              <a:rPr lang="en-GB" altLang="en-US" smtClean="0">
                <a:latin typeface="Symbol" panose="05050102010706020507" pitchFamily="18" charset="2"/>
              </a:rPr>
              <a:t>g,  n</a:t>
            </a:r>
            <a:r>
              <a:rPr lang="en-GB" altLang="en-US" smtClean="0"/>
              <a:t>)</a:t>
            </a:r>
          </a:p>
          <a:p>
            <a:pPr lvl="1" eaLnBrk="1" hangingPunct="1"/>
            <a:r>
              <a:rPr lang="en-GB" altLang="en-US" smtClean="0"/>
              <a:t>Reduce the fraction of susceptibles (</a:t>
            </a:r>
            <a:r>
              <a:rPr lang="en-GB" altLang="en-US" sz="2400" smtClean="0"/>
              <a:t>S</a:t>
            </a:r>
            <a:r>
              <a:rPr lang="en-GB" altLang="en-US" sz="2400" baseline="-25000" smtClean="0"/>
              <a:t>0</a:t>
            </a:r>
            <a:r>
              <a:rPr lang="en-GB" altLang="en-US" sz="2400" smtClean="0"/>
              <a:t>/N</a:t>
            </a:r>
            <a:r>
              <a:rPr lang="en-GB" altLang="en-US" smtClean="0"/>
              <a:t>)</a:t>
            </a:r>
          </a:p>
          <a:p>
            <a:pPr lvl="1" eaLnBrk="1" hangingPunct="1">
              <a:buFont typeface="Arial" panose="020B0604020202020204" pitchFamily="34" charset="0"/>
              <a:buNone/>
            </a:pPr>
            <a:endParaRPr lang="en-GB" altLang="en-US" smtClean="0"/>
          </a:p>
          <a:p>
            <a:pPr eaLnBrk="1" hangingPunct="1"/>
            <a:endParaRPr lang="en-GB" altLang="en-US" smtClean="0"/>
          </a:p>
        </p:txBody>
      </p:sp>
      <p:grpSp>
        <p:nvGrpSpPr>
          <p:cNvPr id="2" name="Group 4"/>
          <p:cNvGrpSpPr>
            <a:grpSpLocks/>
          </p:cNvGrpSpPr>
          <p:nvPr/>
        </p:nvGrpSpPr>
        <p:grpSpPr bwMode="auto">
          <a:xfrm>
            <a:off x="3886200" y="2133600"/>
            <a:ext cx="2743200" cy="838200"/>
            <a:chOff x="4608" y="1488"/>
            <a:chExt cx="1728" cy="528"/>
          </a:xfrm>
        </p:grpSpPr>
        <p:sp>
          <p:nvSpPr>
            <p:cNvPr id="39942" name="Text Box 5"/>
            <p:cNvSpPr txBox="1">
              <a:spLocks noChangeArrowheads="1"/>
            </p:cNvSpPr>
            <p:nvPr/>
          </p:nvSpPr>
          <p:spPr bwMode="auto">
            <a:xfrm>
              <a:off x="4896" y="1728"/>
              <a:ext cx="13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Symbol" panose="05050102010706020507" pitchFamily="18" charset="2"/>
                </a:rPr>
                <a:t>m</a:t>
              </a:r>
              <a:r>
                <a:rPr lang="en-GB" altLang="en-US" sz="2400">
                  <a:latin typeface="Univers" pitchFamily="34" charset="0"/>
                </a:rPr>
                <a:t>+v+</a:t>
              </a:r>
              <a:r>
                <a:rPr lang="en-GB" altLang="en-US" sz="2400">
                  <a:latin typeface="Symbol" panose="05050102010706020507" pitchFamily="18" charset="2"/>
                </a:rPr>
                <a:t>g</a:t>
              </a:r>
            </a:p>
          </p:txBody>
        </p:sp>
        <p:sp>
          <p:nvSpPr>
            <p:cNvPr id="39943" name="Line 6"/>
            <p:cNvSpPr>
              <a:spLocks noChangeShapeType="1"/>
            </p:cNvSpPr>
            <p:nvPr/>
          </p:nvSpPr>
          <p:spPr bwMode="auto">
            <a:xfrm>
              <a:off x="4944" y="1776"/>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944" name="Text Box 7"/>
            <p:cNvSpPr txBox="1">
              <a:spLocks noChangeArrowheads="1"/>
            </p:cNvSpPr>
            <p:nvPr/>
          </p:nvSpPr>
          <p:spPr bwMode="auto">
            <a:xfrm>
              <a:off x="5040" y="1488"/>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Symbol" panose="05050102010706020507" pitchFamily="18" charset="2"/>
                </a:rPr>
                <a:t>b</a:t>
              </a:r>
              <a:r>
                <a:rPr lang="en-GB" altLang="en-US" sz="2400">
                  <a:latin typeface="Univers" pitchFamily="34" charset="0"/>
                </a:rPr>
                <a:t>S</a:t>
              </a:r>
              <a:r>
                <a:rPr lang="en-GB" altLang="en-US" sz="2400" baseline="-25000">
                  <a:latin typeface="Univers" pitchFamily="34" charset="0"/>
                </a:rPr>
                <a:t>0</a:t>
              </a:r>
              <a:r>
                <a:rPr lang="en-GB" altLang="en-US" sz="2400">
                  <a:latin typeface="Univers" pitchFamily="34" charset="0"/>
                </a:rPr>
                <a:t>/N</a:t>
              </a:r>
            </a:p>
          </p:txBody>
        </p:sp>
        <p:sp>
          <p:nvSpPr>
            <p:cNvPr id="39945" name="Text Box 8"/>
            <p:cNvSpPr txBox="1">
              <a:spLocks noChangeArrowheads="1"/>
            </p:cNvSpPr>
            <p:nvPr/>
          </p:nvSpPr>
          <p:spPr bwMode="auto">
            <a:xfrm>
              <a:off x="4608" y="163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a:t>
              </a:r>
            </a:p>
          </p:txBody>
        </p:sp>
      </p:grpSp>
      <p:sp>
        <p:nvSpPr>
          <p:cNvPr id="39941" name="Text Box 9"/>
          <p:cNvSpPr txBox="1">
            <a:spLocks noChangeArrowheads="1"/>
          </p:cNvSpPr>
          <p:nvPr/>
        </p:nvSpPr>
        <p:spPr bwMode="auto">
          <a:xfrm>
            <a:off x="3124200" y="2133600"/>
            <a:ext cx="1219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4400">
                <a:solidFill>
                  <a:schemeClr val="tx2"/>
                </a:solidFill>
                <a:latin typeface="Univers" pitchFamily="34" charset="0"/>
              </a:rPr>
              <a:t>R</a:t>
            </a:r>
            <a:r>
              <a:rPr lang="en-GB" altLang="en-US" sz="4400" baseline="-25000">
                <a:solidFill>
                  <a:schemeClr val="tx2"/>
                </a:solidFill>
                <a:latin typeface="Univers" pitchFamily="34" charset="0"/>
              </a:rPr>
              <a:t>0</a:t>
            </a:r>
            <a:r>
              <a:rPr lang="en-GB" altLang="en-US" sz="2400">
                <a:latin typeface="Univer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p:txBody>
          <a:bodyPr/>
          <a:lstStyle/>
          <a:p>
            <a:pPr eaLnBrk="1" hangingPunct="1"/>
            <a:r>
              <a:rPr lang="en-GB" altLang="en-US" smtClean="0"/>
              <a:t>Reduce Transmission</a:t>
            </a:r>
          </a:p>
        </p:txBody>
      </p:sp>
      <p:sp>
        <p:nvSpPr>
          <p:cNvPr id="40963" name="Rectangle 3"/>
          <p:cNvSpPr>
            <a:spLocks noGrp="1"/>
          </p:cNvSpPr>
          <p:nvPr>
            <p:ph type="body" idx="1"/>
          </p:nvPr>
        </p:nvSpPr>
        <p:spPr/>
        <p:txBody>
          <a:bodyPr/>
          <a:lstStyle/>
          <a:p>
            <a:pPr eaLnBrk="1" hangingPunct="1"/>
            <a:r>
              <a:rPr lang="en-GB" altLang="en-US" smtClean="0"/>
              <a:t>Reduce vector population (malaria, dengue)</a:t>
            </a:r>
          </a:p>
          <a:p>
            <a:pPr eaLnBrk="1" hangingPunct="1"/>
            <a:r>
              <a:rPr lang="en-GB" altLang="en-US" smtClean="0"/>
              <a:t>Stop movement (Ebola)</a:t>
            </a:r>
          </a:p>
          <a:p>
            <a:pPr eaLnBrk="1" hangingPunct="1"/>
            <a:r>
              <a:rPr lang="en-GB" altLang="en-US" smtClean="0"/>
              <a:t>Use of mosquito nets (malaria)</a:t>
            </a:r>
          </a:p>
          <a:p>
            <a:pPr eaLnBrk="1" hangingPunct="1"/>
            <a:r>
              <a:rPr lang="en-GB" altLang="en-US" smtClean="0"/>
              <a:t>Use of condoms (STDs)</a:t>
            </a:r>
          </a:p>
          <a:p>
            <a:pPr eaLnBrk="1" hangingPunct="1"/>
            <a:r>
              <a:rPr lang="en-GB" altLang="en-US" smtClean="0"/>
              <a:t>Isolate infected hosts (tuberculosis, plague, SARS, Ebola)</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pPr eaLnBrk="1" hangingPunct="1"/>
            <a:r>
              <a:rPr lang="en-GB" altLang="en-US" smtClean="0"/>
              <a:t>Reduce duration of infection</a:t>
            </a:r>
          </a:p>
        </p:txBody>
      </p:sp>
      <p:sp>
        <p:nvSpPr>
          <p:cNvPr id="41987" name="Rectangle 3"/>
          <p:cNvSpPr>
            <a:spLocks noGrp="1"/>
          </p:cNvSpPr>
          <p:nvPr>
            <p:ph type="body" idx="1"/>
          </p:nvPr>
        </p:nvSpPr>
        <p:spPr/>
        <p:txBody>
          <a:bodyPr/>
          <a:lstStyle/>
          <a:p>
            <a:pPr eaLnBrk="1" hangingPunct="1"/>
            <a:r>
              <a:rPr lang="en-GB" altLang="en-US" smtClean="0"/>
              <a:t>Treatment with antibiotics (bacterial infections) or antivirals</a:t>
            </a:r>
          </a:p>
          <a:p>
            <a:pPr eaLnBrk="1" hangingPunct="1"/>
            <a:r>
              <a:rPr lang="en-GB" altLang="en-US" smtClean="0"/>
              <a:t>Treatment of malaria</a:t>
            </a:r>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r>
              <a:rPr lang="en-GB" altLang="en-US" smtClean="0"/>
              <a:t>But some treatments can prolong infectious period, e.g. suppression of fever</a:t>
            </a:r>
          </a:p>
          <a:p>
            <a:pPr eaLnBrk="1" hangingPunct="1">
              <a:buFont typeface="Arial" panose="020B0604020202020204" pitchFamily="34" charset="0"/>
              <a:buNone/>
            </a:pPr>
            <a:endParaRPr lang="en-GB" altLang="en-US" smtClean="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p:nvPr>
        </p:nvSpPr>
        <p:spPr/>
        <p:txBody>
          <a:bodyPr/>
          <a:lstStyle/>
          <a:p>
            <a:pPr eaLnBrk="1" hangingPunct="1"/>
            <a:r>
              <a:rPr lang="en-GB" altLang="en-US" smtClean="0"/>
              <a:t>Increase disease induced mortality </a:t>
            </a:r>
          </a:p>
        </p:txBody>
      </p:sp>
      <p:sp>
        <p:nvSpPr>
          <p:cNvPr id="43011" name="Rectangle 3"/>
          <p:cNvSpPr>
            <a:spLocks noGrp="1"/>
          </p:cNvSpPr>
          <p:nvPr>
            <p:ph type="body" idx="1"/>
          </p:nvPr>
        </p:nvSpPr>
        <p:spPr/>
        <p:txBody>
          <a:bodyPr/>
          <a:lstStyle/>
          <a:p>
            <a:pPr eaLnBrk="1" hangingPunct="1"/>
            <a:r>
              <a:rPr lang="en-GB" altLang="en-US" smtClean="0"/>
              <a:t>Not a realistic option for human population</a:t>
            </a:r>
          </a:p>
          <a:p>
            <a:pPr eaLnBrk="1" hangingPunct="1"/>
            <a:r>
              <a:rPr lang="en-GB" altLang="en-US" smtClean="0"/>
              <a:t>Can be applied to animal diseases:</a:t>
            </a:r>
          </a:p>
          <a:p>
            <a:pPr eaLnBrk="1" hangingPunct="1"/>
            <a:r>
              <a:rPr lang="en-GB" altLang="en-US" smtClean="0"/>
              <a:t>Culling (FMD, swine fever)</a:t>
            </a:r>
          </a:p>
          <a:p>
            <a:pPr eaLnBrk="1" hangingPunct="1"/>
            <a:endParaRPr lang="en-GB" altLang="en-US" smtClean="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p:txBody>
          <a:bodyPr/>
          <a:lstStyle/>
          <a:p>
            <a:pPr eaLnBrk="1" hangingPunct="1"/>
            <a:r>
              <a:rPr lang="en-GB" altLang="en-US" smtClean="0"/>
              <a:t>Decrease number of susceptibles</a:t>
            </a:r>
          </a:p>
        </p:txBody>
      </p:sp>
      <p:sp>
        <p:nvSpPr>
          <p:cNvPr id="44035" name="Rectangle 3"/>
          <p:cNvSpPr>
            <a:spLocks noGrp="1"/>
          </p:cNvSpPr>
          <p:nvPr>
            <p:ph type="body" idx="1"/>
          </p:nvPr>
        </p:nvSpPr>
        <p:spPr/>
        <p:txBody>
          <a:bodyPr/>
          <a:lstStyle/>
          <a:p>
            <a:pPr eaLnBrk="1" hangingPunct="1"/>
            <a:r>
              <a:rPr lang="en-GB" altLang="en-US" smtClean="0"/>
              <a:t>Vaccination</a:t>
            </a:r>
          </a:p>
        </p:txBody>
      </p:sp>
      <p:grpSp>
        <p:nvGrpSpPr>
          <p:cNvPr id="44036" name="Group 4"/>
          <p:cNvGrpSpPr>
            <a:grpSpLocks/>
          </p:cNvGrpSpPr>
          <p:nvPr/>
        </p:nvGrpSpPr>
        <p:grpSpPr bwMode="auto">
          <a:xfrm>
            <a:off x="457200" y="3336925"/>
            <a:ext cx="8305800" cy="1920875"/>
            <a:chOff x="288" y="2630"/>
            <a:chExt cx="5232" cy="1210"/>
          </a:xfrm>
        </p:grpSpPr>
        <p:sp>
          <p:nvSpPr>
            <p:cNvPr id="44037" name="Rectangle 5"/>
            <p:cNvSpPr>
              <a:spLocks noChangeArrowheads="1"/>
            </p:cNvSpPr>
            <p:nvPr/>
          </p:nvSpPr>
          <p:spPr bwMode="auto">
            <a:xfrm>
              <a:off x="384" y="3004"/>
              <a:ext cx="864" cy="52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4038" name="Rectangle 6"/>
            <p:cNvSpPr>
              <a:spLocks noChangeArrowheads="1"/>
            </p:cNvSpPr>
            <p:nvPr/>
          </p:nvSpPr>
          <p:spPr bwMode="auto">
            <a:xfrm>
              <a:off x="1872" y="3004"/>
              <a:ext cx="864" cy="52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4039" name="Rectangle 7"/>
            <p:cNvSpPr>
              <a:spLocks noChangeArrowheads="1"/>
            </p:cNvSpPr>
            <p:nvPr/>
          </p:nvSpPr>
          <p:spPr bwMode="auto">
            <a:xfrm>
              <a:off x="3360" y="3004"/>
              <a:ext cx="864" cy="52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4040" name="Text Box 8"/>
            <p:cNvSpPr txBox="1">
              <a:spLocks noChangeArrowheads="1"/>
            </p:cNvSpPr>
            <p:nvPr/>
          </p:nvSpPr>
          <p:spPr bwMode="auto">
            <a:xfrm>
              <a:off x="672" y="310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S</a:t>
              </a:r>
            </a:p>
          </p:txBody>
        </p:sp>
        <p:sp>
          <p:nvSpPr>
            <p:cNvPr id="44041" name="Text Box 9"/>
            <p:cNvSpPr txBox="1">
              <a:spLocks noChangeArrowheads="1"/>
            </p:cNvSpPr>
            <p:nvPr/>
          </p:nvSpPr>
          <p:spPr bwMode="auto">
            <a:xfrm>
              <a:off x="2160" y="310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I</a:t>
              </a:r>
            </a:p>
          </p:txBody>
        </p:sp>
        <p:sp>
          <p:nvSpPr>
            <p:cNvPr id="44042" name="Text Box 10"/>
            <p:cNvSpPr txBox="1">
              <a:spLocks noChangeArrowheads="1"/>
            </p:cNvSpPr>
            <p:nvPr/>
          </p:nvSpPr>
          <p:spPr bwMode="auto">
            <a:xfrm>
              <a:off x="3648" y="310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R</a:t>
              </a:r>
            </a:p>
          </p:txBody>
        </p:sp>
        <p:sp>
          <p:nvSpPr>
            <p:cNvPr id="44043" name="AutoShape 11"/>
            <p:cNvSpPr>
              <a:spLocks noChangeArrowheads="1"/>
            </p:cNvSpPr>
            <p:nvPr/>
          </p:nvSpPr>
          <p:spPr bwMode="auto">
            <a:xfrm>
              <a:off x="1344" y="3244"/>
              <a:ext cx="432" cy="96"/>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4044" name="AutoShape 12"/>
            <p:cNvSpPr>
              <a:spLocks noChangeArrowheads="1"/>
            </p:cNvSpPr>
            <p:nvPr/>
          </p:nvSpPr>
          <p:spPr bwMode="auto">
            <a:xfrm>
              <a:off x="2832" y="3244"/>
              <a:ext cx="432" cy="96"/>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4045" name="Text Box 13"/>
            <p:cNvSpPr txBox="1">
              <a:spLocks noChangeArrowheads="1"/>
            </p:cNvSpPr>
            <p:nvPr/>
          </p:nvSpPr>
          <p:spPr bwMode="auto">
            <a:xfrm>
              <a:off x="1247" y="300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b</a:t>
              </a:r>
              <a:r>
                <a:rPr lang="en-GB" altLang="en-US" sz="2000" i="1">
                  <a:latin typeface="Univers" pitchFamily="34" charset="0"/>
                </a:rPr>
                <a:t>IS/N</a:t>
              </a:r>
            </a:p>
          </p:txBody>
        </p:sp>
        <p:sp>
          <p:nvSpPr>
            <p:cNvPr id="44046" name="Text Box 14"/>
            <p:cNvSpPr txBox="1">
              <a:spLocks noChangeArrowheads="1"/>
            </p:cNvSpPr>
            <p:nvPr/>
          </p:nvSpPr>
          <p:spPr bwMode="auto">
            <a:xfrm>
              <a:off x="2880" y="300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latin typeface="Symbol" panose="05050102010706020507" pitchFamily="18" charset="2"/>
                </a:rPr>
                <a:t>g</a:t>
              </a:r>
              <a:r>
                <a:rPr lang="en-GB" altLang="en-US" sz="2000" i="1">
                  <a:latin typeface="Univers" pitchFamily="34" charset="0"/>
                </a:rPr>
                <a:t>I</a:t>
              </a:r>
            </a:p>
          </p:txBody>
        </p:sp>
        <p:grpSp>
          <p:nvGrpSpPr>
            <p:cNvPr id="44047" name="Group 15"/>
            <p:cNvGrpSpPr>
              <a:grpSpLocks/>
            </p:cNvGrpSpPr>
            <p:nvPr/>
          </p:nvGrpSpPr>
          <p:grpSpPr bwMode="auto">
            <a:xfrm>
              <a:off x="480" y="3580"/>
              <a:ext cx="480" cy="250"/>
              <a:chOff x="960" y="3600"/>
              <a:chExt cx="480" cy="250"/>
            </a:xfrm>
          </p:grpSpPr>
          <p:sp>
            <p:nvSpPr>
              <p:cNvPr id="44062" name="AutoShape 16"/>
              <p:cNvSpPr>
                <a:spLocks noChangeArrowheads="1"/>
              </p:cNvSpPr>
              <p:nvPr/>
            </p:nvSpPr>
            <p:spPr bwMode="auto">
              <a:xfrm>
                <a:off x="1248"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4063" name="Text Box 17"/>
              <p:cNvSpPr txBox="1">
                <a:spLocks noChangeArrowheads="1"/>
              </p:cNvSpPr>
              <p:nvPr/>
            </p:nvSpPr>
            <p:spPr bwMode="auto">
              <a:xfrm>
                <a:off x="960" y="360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m</a:t>
                </a:r>
                <a:r>
                  <a:rPr lang="en-GB" altLang="en-US" sz="2000" i="1">
                    <a:latin typeface="Univers" pitchFamily="34" charset="0"/>
                  </a:rPr>
                  <a:t>S</a:t>
                </a:r>
              </a:p>
            </p:txBody>
          </p:sp>
        </p:grpSp>
        <p:grpSp>
          <p:nvGrpSpPr>
            <p:cNvPr id="44048" name="Group 18"/>
            <p:cNvGrpSpPr>
              <a:grpSpLocks/>
            </p:cNvGrpSpPr>
            <p:nvPr/>
          </p:nvGrpSpPr>
          <p:grpSpPr bwMode="auto">
            <a:xfrm>
              <a:off x="3456" y="3580"/>
              <a:ext cx="490" cy="250"/>
              <a:chOff x="3936" y="3600"/>
              <a:chExt cx="490" cy="250"/>
            </a:xfrm>
          </p:grpSpPr>
          <p:sp>
            <p:nvSpPr>
              <p:cNvPr id="44060" name="AutoShape 19"/>
              <p:cNvSpPr>
                <a:spLocks noChangeArrowheads="1"/>
              </p:cNvSpPr>
              <p:nvPr/>
            </p:nvSpPr>
            <p:spPr bwMode="auto">
              <a:xfrm>
                <a:off x="4224"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4061" name="Text Box 20"/>
              <p:cNvSpPr txBox="1">
                <a:spLocks noChangeArrowheads="1"/>
              </p:cNvSpPr>
              <p:nvPr/>
            </p:nvSpPr>
            <p:spPr bwMode="auto">
              <a:xfrm>
                <a:off x="3936" y="3600"/>
                <a:ext cx="4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m</a:t>
                </a:r>
                <a:r>
                  <a:rPr lang="en-GB" altLang="en-US" sz="2000" i="1">
                    <a:latin typeface="Univers" pitchFamily="34" charset="0"/>
                  </a:rPr>
                  <a:t>R</a:t>
                </a:r>
              </a:p>
            </p:txBody>
          </p:sp>
        </p:grpSp>
        <p:grpSp>
          <p:nvGrpSpPr>
            <p:cNvPr id="44049" name="Group 21"/>
            <p:cNvGrpSpPr>
              <a:grpSpLocks/>
            </p:cNvGrpSpPr>
            <p:nvPr/>
          </p:nvGrpSpPr>
          <p:grpSpPr bwMode="auto">
            <a:xfrm>
              <a:off x="288" y="2668"/>
              <a:ext cx="1008" cy="250"/>
              <a:chOff x="768" y="2688"/>
              <a:chExt cx="1008" cy="250"/>
            </a:xfrm>
          </p:grpSpPr>
          <p:sp>
            <p:nvSpPr>
              <p:cNvPr id="44058" name="AutoShape 22"/>
              <p:cNvSpPr>
                <a:spLocks noChangeArrowheads="1"/>
              </p:cNvSpPr>
              <p:nvPr/>
            </p:nvSpPr>
            <p:spPr bwMode="auto">
              <a:xfrm>
                <a:off x="1248" y="2736"/>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4059" name="Text Box 23"/>
              <p:cNvSpPr txBox="1">
                <a:spLocks noChangeArrowheads="1"/>
              </p:cNvSpPr>
              <p:nvPr/>
            </p:nvSpPr>
            <p:spPr bwMode="auto">
              <a:xfrm>
                <a:off x="768" y="2688"/>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latin typeface="Univers" pitchFamily="34" charset="0"/>
                  </a:rPr>
                  <a:t>births  (1-p)</a:t>
                </a:r>
                <a:endParaRPr lang="en-GB" altLang="en-US" sz="2000" i="1">
                  <a:latin typeface="Univers" pitchFamily="34" charset="0"/>
                </a:endParaRPr>
              </a:p>
            </p:txBody>
          </p:sp>
        </p:grpSp>
        <p:grpSp>
          <p:nvGrpSpPr>
            <p:cNvPr id="44050" name="Group 24"/>
            <p:cNvGrpSpPr>
              <a:grpSpLocks/>
            </p:cNvGrpSpPr>
            <p:nvPr/>
          </p:nvGrpSpPr>
          <p:grpSpPr bwMode="auto">
            <a:xfrm>
              <a:off x="4512" y="2630"/>
              <a:ext cx="1008" cy="250"/>
              <a:chOff x="768" y="2688"/>
              <a:chExt cx="1008" cy="250"/>
            </a:xfrm>
          </p:grpSpPr>
          <p:sp>
            <p:nvSpPr>
              <p:cNvPr id="44056" name="AutoShape 25"/>
              <p:cNvSpPr>
                <a:spLocks noChangeArrowheads="1"/>
              </p:cNvSpPr>
              <p:nvPr/>
            </p:nvSpPr>
            <p:spPr bwMode="auto">
              <a:xfrm>
                <a:off x="1248" y="2736"/>
                <a:ext cx="96" cy="192"/>
              </a:xfrm>
              <a:prstGeom prst="downArrow">
                <a:avLst>
                  <a:gd name="adj1" fmla="val 50000"/>
                  <a:gd name="adj2"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4057" name="Text Box 26"/>
              <p:cNvSpPr txBox="1">
                <a:spLocks noChangeArrowheads="1"/>
              </p:cNvSpPr>
              <p:nvPr/>
            </p:nvSpPr>
            <p:spPr bwMode="auto">
              <a:xfrm>
                <a:off x="768" y="2688"/>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latin typeface="Univers" pitchFamily="34" charset="0"/>
                  </a:rPr>
                  <a:t>births   (p)</a:t>
                </a:r>
                <a:endParaRPr lang="en-GB" altLang="en-US" sz="2000" i="1">
                  <a:latin typeface="Univers" pitchFamily="34" charset="0"/>
                </a:endParaRPr>
              </a:p>
            </p:txBody>
          </p:sp>
        </p:grpSp>
        <p:sp>
          <p:nvSpPr>
            <p:cNvPr id="44051" name="Rectangle 27"/>
            <p:cNvSpPr>
              <a:spLocks noChangeArrowheads="1"/>
            </p:cNvSpPr>
            <p:nvPr/>
          </p:nvSpPr>
          <p:spPr bwMode="auto">
            <a:xfrm>
              <a:off x="4512" y="3014"/>
              <a:ext cx="864" cy="52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4052" name="Text Box 28"/>
            <p:cNvSpPr txBox="1">
              <a:spLocks noChangeArrowheads="1"/>
            </p:cNvSpPr>
            <p:nvPr/>
          </p:nvSpPr>
          <p:spPr bwMode="auto">
            <a:xfrm>
              <a:off x="4800" y="311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V</a:t>
              </a:r>
            </a:p>
          </p:txBody>
        </p:sp>
        <p:grpSp>
          <p:nvGrpSpPr>
            <p:cNvPr id="44053" name="Group 29"/>
            <p:cNvGrpSpPr>
              <a:grpSpLocks/>
            </p:cNvGrpSpPr>
            <p:nvPr/>
          </p:nvGrpSpPr>
          <p:grpSpPr bwMode="auto">
            <a:xfrm>
              <a:off x="4608" y="3590"/>
              <a:ext cx="490" cy="250"/>
              <a:chOff x="3936" y="3600"/>
              <a:chExt cx="490" cy="250"/>
            </a:xfrm>
          </p:grpSpPr>
          <p:sp>
            <p:nvSpPr>
              <p:cNvPr id="44054" name="AutoShape 30"/>
              <p:cNvSpPr>
                <a:spLocks noChangeArrowheads="1"/>
              </p:cNvSpPr>
              <p:nvPr/>
            </p:nvSpPr>
            <p:spPr bwMode="auto">
              <a:xfrm>
                <a:off x="4224"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4055" name="Text Box 31"/>
              <p:cNvSpPr txBox="1">
                <a:spLocks noChangeArrowheads="1"/>
              </p:cNvSpPr>
              <p:nvPr/>
            </p:nvSpPr>
            <p:spPr bwMode="auto">
              <a:xfrm>
                <a:off x="3936" y="3600"/>
                <a:ext cx="4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m</a:t>
                </a:r>
                <a:r>
                  <a:rPr lang="en-GB" altLang="en-US" sz="2000" i="1">
                    <a:latin typeface="Univers" pitchFamily="34" charset="0"/>
                  </a:rPr>
                  <a:t>V</a:t>
                </a:r>
              </a:p>
            </p:txBody>
          </p:sp>
        </p:gr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a:lstStyle/>
          <a:p>
            <a:pPr eaLnBrk="1" hangingPunct="1"/>
            <a:r>
              <a:rPr lang="en-GB" altLang="en-US" smtClean="0"/>
              <a:t>Epidemiology:</a:t>
            </a:r>
          </a:p>
        </p:txBody>
      </p:sp>
      <p:sp>
        <p:nvSpPr>
          <p:cNvPr id="7171" name="Rectangle 3"/>
          <p:cNvSpPr>
            <a:spLocks noGrp="1"/>
          </p:cNvSpPr>
          <p:nvPr>
            <p:ph type="body" idx="1"/>
          </p:nvPr>
        </p:nvSpPr>
        <p:spPr/>
        <p:txBody>
          <a:bodyPr/>
          <a:lstStyle/>
          <a:p>
            <a:pPr eaLnBrk="1" hangingPunct="1"/>
            <a:r>
              <a:rPr lang="en-GB" altLang="en-US" sz="2800" smtClean="0"/>
              <a:t>Is the study of a disease within a population of hosts</a:t>
            </a:r>
          </a:p>
          <a:p>
            <a:pPr eaLnBrk="1" hangingPunct="1"/>
            <a:r>
              <a:rPr lang="en-GB" altLang="en-US" sz="2800" smtClean="0"/>
              <a:t>Population biology and ecology of pathogens/parasites, vectors and hosts is important for disease control and management</a:t>
            </a:r>
          </a:p>
          <a:p>
            <a:pPr eaLnBrk="1" hangingPunct="1"/>
            <a:r>
              <a:rPr lang="en-GB" altLang="en-US" sz="2800" smtClean="0"/>
              <a:t>Links processes/parameters at the individual level to population level</a:t>
            </a:r>
          </a:p>
          <a:p>
            <a:pPr eaLnBrk="1" hangingPunct="1"/>
            <a:r>
              <a:rPr lang="en-GB" altLang="en-US" sz="2800" smtClean="0"/>
              <a:t>Uses mathematical models and statistical techniques </a:t>
            </a:r>
          </a:p>
          <a:p>
            <a:pPr eaLnBrk="1" hangingPunct="1"/>
            <a:endParaRPr lang="en-GB" altLang="en-US" sz="2800" smtClean="0"/>
          </a:p>
          <a:p>
            <a:pPr eaLnBrk="1" hangingPunct="1"/>
            <a:endParaRPr lang="en-GB" altLang="en-US" sz="2800" smtClean="0"/>
          </a:p>
          <a:p>
            <a:pPr eaLnBrk="1" hangingPunct="1"/>
            <a:endParaRPr lang="en-GB" altLang="en-US" sz="2800" smtClean="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59" name="Rectangle 3"/>
          <p:cNvSpPr>
            <a:spLocks noGrp="1"/>
          </p:cNvSpPr>
          <p:nvPr>
            <p:ph type="title"/>
          </p:nvPr>
        </p:nvSpPr>
        <p:spPr/>
        <p:txBody>
          <a:bodyPr/>
          <a:lstStyle/>
          <a:p>
            <a:pPr eaLnBrk="1" hangingPunct="1"/>
            <a:r>
              <a:rPr lang="en-GB" altLang="en-US" smtClean="0"/>
              <a:t>Other models</a:t>
            </a:r>
          </a:p>
        </p:txBody>
      </p:sp>
      <p:sp>
        <p:nvSpPr>
          <p:cNvPr id="45060" name="Text Box 4"/>
          <p:cNvSpPr txBox="1">
            <a:spLocks noChangeArrowheads="1"/>
          </p:cNvSpPr>
          <p:nvPr/>
        </p:nvSpPr>
        <p:spPr bwMode="auto">
          <a:xfrm>
            <a:off x="1066800" y="1905000"/>
            <a:ext cx="632460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Can be easily constructed using these building blocks</a:t>
            </a:r>
          </a:p>
          <a:p>
            <a:pPr eaLnBrk="1" hangingPunct="1">
              <a:spcBef>
                <a:spcPct val="50000"/>
              </a:spcBef>
              <a:buFontTx/>
              <a:buNone/>
            </a:pPr>
            <a:r>
              <a:rPr lang="en-GB" altLang="en-US" sz="2400"/>
              <a:t>Some examples:</a:t>
            </a:r>
          </a:p>
        </p:txBody>
      </p:sp>
      <p:sp>
        <p:nvSpPr>
          <p:cNvPr id="45061" name="Rectangle 5"/>
          <p:cNvSpPr>
            <a:spLocks noChangeArrowheads="1"/>
          </p:cNvSpPr>
          <p:nvPr/>
        </p:nvSpPr>
        <p:spPr bwMode="auto">
          <a:xfrm>
            <a:off x="609600" y="4768850"/>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62" name="Rectangle 6"/>
          <p:cNvSpPr>
            <a:spLocks noChangeArrowheads="1"/>
          </p:cNvSpPr>
          <p:nvPr/>
        </p:nvSpPr>
        <p:spPr bwMode="auto">
          <a:xfrm>
            <a:off x="2971800" y="4768850"/>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63" name="Rectangle 7"/>
          <p:cNvSpPr>
            <a:spLocks noChangeArrowheads="1"/>
          </p:cNvSpPr>
          <p:nvPr/>
        </p:nvSpPr>
        <p:spPr bwMode="auto">
          <a:xfrm>
            <a:off x="5334000" y="4768850"/>
            <a:ext cx="1371600" cy="838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64" name="Text Box 8"/>
          <p:cNvSpPr txBox="1">
            <a:spLocks noChangeArrowheads="1"/>
          </p:cNvSpPr>
          <p:nvPr/>
        </p:nvSpPr>
        <p:spPr bwMode="auto">
          <a:xfrm>
            <a:off x="1066800" y="492125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S</a:t>
            </a:r>
          </a:p>
        </p:txBody>
      </p:sp>
      <p:sp>
        <p:nvSpPr>
          <p:cNvPr id="45065" name="Text Box 9"/>
          <p:cNvSpPr txBox="1">
            <a:spLocks noChangeArrowheads="1"/>
          </p:cNvSpPr>
          <p:nvPr/>
        </p:nvSpPr>
        <p:spPr bwMode="auto">
          <a:xfrm>
            <a:off x="3429000" y="492125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I</a:t>
            </a:r>
          </a:p>
        </p:txBody>
      </p:sp>
      <p:sp>
        <p:nvSpPr>
          <p:cNvPr id="45066" name="Text Box 10"/>
          <p:cNvSpPr txBox="1">
            <a:spLocks noChangeArrowheads="1"/>
          </p:cNvSpPr>
          <p:nvPr/>
        </p:nvSpPr>
        <p:spPr bwMode="auto">
          <a:xfrm>
            <a:off x="5791200" y="492125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R</a:t>
            </a:r>
          </a:p>
        </p:txBody>
      </p:sp>
      <p:sp>
        <p:nvSpPr>
          <p:cNvPr id="45067" name="AutoShape 11"/>
          <p:cNvSpPr>
            <a:spLocks noChangeArrowheads="1"/>
          </p:cNvSpPr>
          <p:nvPr/>
        </p:nvSpPr>
        <p:spPr bwMode="auto">
          <a:xfrm>
            <a:off x="2133600" y="5149850"/>
            <a:ext cx="685800" cy="152400"/>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68" name="AutoShape 12"/>
          <p:cNvSpPr>
            <a:spLocks noChangeArrowheads="1"/>
          </p:cNvSpPr>
          <p:nvPr/>
        </p:nvSpPr>
        <p:spPr bwMode="auto">
          <a:xfrm>
            <a:off x="4495800" y="5149850"/>
            <a:ext cx="685800" cy="152400"/>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69" name="Text Box 13"/>
          <p:cNvSpPr txBox="1">
            <a:spLocks noChangeArrowheads="1"/>
          </p:cNvSpPr>
          <p:nvPr/>
        </p:nvSpPr>
        <p:spPr bwMode="auto">
          <a:xfrm>
            <a:off x="2051050" y="47688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b</a:t>
            </a:r>
            <a:r>
              <a:rPr lang="en-GB" altLang="en-US" sz="2000" i="1">
                <a:latin typeface="Univers" pitchFamily="34" charset="0"/>
              </a:rPr>
              <a:t>IS/N</a:t>
            </a:r>
          </a:p>
        </p:txBody>
      </p:sp>
      <p:sp>
        <p:nvSpPr>
          <p:cNvPr id="45070" name="Text Box 14"/>
          <p:cNvSpPr txBox="1">
            <a:spLocks noChangeArrowheads="1"/>
          </p:cNvSpPr>
          <p:nvPr/>
        </p:nvSpPr>
        <p:spPr bwMode="auto">
          <a:xfrm>
            <a:off x="4572000" y="476885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g</a:t>
            </a:r>
            <a:r>
              <a:rPr lang="en-GB" altLang="en-US" sz="2000" i="1">
                <a:latin typeface="Univers" pitchFamily="34" charset="0"/>
              </a:rPr>
              <a:t>I</a:t>
            </a:r>
          </a:p>
        </p:txBody>
      </p:sp>
      <p:grpSp>
        <p:nvGrpSpPr>
          <p:cNvPr id="45071" name="Group 15"/>
          <p:cNvGrpSpPr>
            <a:grpSpLocks/>
          </p:cNvGrpSpPr>
          <p:nvPr/>
        </p:nvGrpSpPr>
        <p:grpSpPr bwMode="auto">
          <a:xfrm>
            <a:off x="762000" y="5683250"/>
            <a:ext cx="762000" cy="396875"/>
            <a:chOff x="960" y="3600"/>
            <a:chExt cx="480" cy="250"/>
          </a:xfrm>
        </p:grpSpPr>
        <p:sp>
          <p:nvSpPr>
            <p:cNvPr id="45098" name="AutoShape 16"/>
            <p:cNvSpPr>
              <a:spLocks noChangeArrowheads="1"/>
            </p:cNvSpPr>
            <p:nvPr/>
          </p:nvSpPr>
          <p:spPr bwMode="auto">
            <a:xfrm>
              <a:off x="1248"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99" name="Text Box 17"/>
            <p:cNvSpPr txBox="1">
              <a:spLocks noChangeArrowheads="1"/>
            </p:cNvSpPr>
            <p:nvPr/>
          </p:nvSpPr>
          <p:spPr bwMode="auto">
            <a:xfrm>
              <a:off x="960" y="360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m</a:t>
              </a:r>
              <a:r>
                <a:rPr lang="en-GB" altLang="en-US" sz="2000" i="1">
                  <a:latin typeface="Univers" pitchFamily="34" charset="0"/>
                </a:rPr>
                <a:t>S</a:t>
              </a:r>
            </a:p>
          </p:txBody>
        </p:sp>
      </p:grpSp>
      <p:grpSp>
        <p:nvGrpSpPr>
          <p:cNvPr id="45072" name="Group 18"/>
          <p:cNvGrpSpPr>
            <a:grpSpLocks/>
          </p:cNvGrpSpPr>
          <p:nvPr/>
        </p:nvGrpSpPr>
        <p:grpSpPr bwMode="auto">
          <a:xfrm>
            <a:off x="5486400" y="5683250"/>
            <a:ext cx="777875" cy="396875"/>
            <a:chOff x="3936" y="3600"/>
            <a:chExt cx="490" cy="250"/>
          </a:xfrm>
        </p:grpSpPr>
        <p:sp>
          <p:nvSpPr>
            <p:cNvPr id="45096" name="AutoShape 19"/>
            <p:cNvSpPr>
              <a:spLocks noChangeArrowheads="1"/>
            </p:cNvSpPr>
            <p:nvPr/>
          </p:nvSpPr>
          <p:spPr bwMode="auto">
            <a:xfrm>
              <a:off x="4224"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97" name="Text Box 20"/>
            <p:cNvSpPr txBox="1">
              <a:spLocks noChangeArrowheads="1"/>
            </p:cNvSpPr>
            <p:nvPr/>
          </p:nvSpPr>
          <p:spPr bwMode="auto">
            <a:xfrm>
              <a:off x="3936" y="3600"/>
              <a:ext cx="4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Symbol" panose="05050102010706020507" pitchFamily="18" charset="2"/>
                </a:rPr>
                <a:t>m</a:t>
              </a:r>
              <a:r>
                <a:rPr lang="en-GB" altLang="en-US" sz="2000" i="1">
                  <a:latin typeface="Univers" pitchFamily="34" charset="0"/>
                </a:rPr>
                <a:t>R</a:t>
              </a:r>
            </a:p>
          </p:txBody>
        </p:sp>
      </p:grpSp>
      <p:grpSp>
        <p:nvGrpSpPr>
          <p:cNvPr id="45073" name="Group 21"/>
          <p:cNvGrpSpPr>
            <a:grpSpLocks/>
          </p:cNvGrpSpPr>
          <p:nvPr/>
        </p:nvGrpSpPr>
        <p:grpSpPr bwMode="auto">
          <a:xfrm>
            <a:off x="457200" y="4235450"/>
            <a:ext cx="1600200" cy="396875"/>
            <a:chOff x="768" y="2688"/>
            <a:chExt cx="1008" cy="250"/>
          </a:xfrm>
        </p:grpSpPr>
        <p:sp>
          <p:nvSpPr>
            <p:cNvPr id="45094" name="AutoShape 22"/>
            <p:cNvSpPr>
              <a:spLocks noChangeArrowheads="1"/>
            </p:cNvSpPr>
            <p:nvPr/>
          </p:nvSpPr>
          <p:spPr bwMode="auto">
            <a:xfrm>
              <a:off x="1248" y="2736"/>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95" name="Text Box 23"/>
            <p:cNvSpPr txBox="1">
              <a:spLocks noChangeArrowheads="1"/>
            </p:cNvSpPr>
            <p:nvPr/>
          </p:nvSpPr>
          <p:spPr bwMode="auto">
            <a:xfrm>
              <a:off x="768" y="2688"/>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latin typeface="Univers" pitchFamily="34" charset="0"/>
                </a:rPr>
                <a:t>births</a:t>
              </a:r>
              <a:endParaRPr lang="en-GB" altLang="en-US" sz="2000" i="1">
                <a:latin typeface="Univers" pitchFamily="34" charset="0"/>
              </a:endParaRPr>
            </a:p>
          </p:txBody>
        </p:sp>
      </p:grpSp>
      <p:grpSp>
        <p:nvGrpSpPr>
          <p:cNvPr id="45074" name="Group 24"/>
          <p:cNvGrpSpPr>
            <a:grpSpLocks/>
          </p:cNvGrpSpPr>
          <p:nvPr/>
        </p:nvGrpSpPr>
        <p:grpSpPr bwMode="auto">
          <a:xfrm>
            <a:off x="2743200" y="5622925"/>
            <a:ext cx="1066800" cy="854075"/>
            <a:chOff x="2208" y="3600"/>
            <a:chExt cx="672" cy="538"/>
          </a:xfrm>
        </p:grpSpPr>
        <p:sp>
          <p:nvSpPr>
            <p:cNvPr id="45092" name="AutoShape 25"/>
            <p:cNvSpPr>
              <a:spLocks noChangeArrowheads="1"/>
            </p:cNvSpPr>
            <p:nvPr/>
          </p:nvSpPr>
          <p:spPr bwMode="auto">
            <a:xfrm>
              <a:off x="2736"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93" name="Text Box 26"/>
            <p:cNvSpPr txBox="1">
              <a:spLocks noChangeArrowheads="1"/>
            </p:cNvSpPr>
            <p:nvPr/>
          </p:nvSpPr>
          <p:spPr bwMode="auto">
            <a:xfrm>
              <a:off x="2208" y="3600"/>
              <a:ext cx="672"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latin typeface="Univers" pitchFamily="34" charset="0"/>
                </a:rPr>
                <a:t>(</a:t>
              </a:r>
              <a:r>
                <a:rPr lang="en-GB" altLang="en-US" sz="2000">
                  <a:latin typeface="Symbol" panose="05050102010706020507" pitchFamily="18" charset="2"/>
                </a:rPr>
                <a:t>m+n)</a:t>
              </a:r>
              <a:r>
                <a:rPr lang="en-GB" altLang="en-US" sz="2000" i="1">
                  <a:latin typeface="Univers" pitchFamily="34" charset="0"/>
                </a:rPr>
                <a:t>I</a:t>
              </a:r>
              <a:endParaRPr lang="en-GB" altLang="en-US" sz="2000">
                <a:latin typeface="Math1" pitchFamily="2" charset="2"/>
              </a:endParaRPr>
            </a:p>
            <a:p>
              <a:pPr eaLnBrk="1" hangingPunct="1">
                <a:spcBef>
                  <a:spcPct val="50000"/>
                </a:spcBef>
                <a:buFontTx/>
                <a:buNone/>
              </a:pPr>
              <a:endParaRPr lang="en-GB" altLang="en-US" sz="2000" b="1" i="1">
                <a:latin typeface="Univers" pitchFamily="34" charset="0"/>
              </a:endParaRPr>
            </a:p>
          </p:txBody>
        </p:sp>
      </p:grpSp>
      <p:grpSp>
        <p:nvGrpSpPr>
          <p:cNvPr id="6" name="Group 27"/>
          <p:cNvGrpSpPr>
            <a:grpSpLocks/>
          </p:cNvGrpSpPr>
          <p:nvPr/>
        </p:nvGrpSpPr>
        <p:grpSpPr bwMode="auto">
          <a:xfrm>
            <a:off x="2819400" y="2743200"/>
            <a:ext cx="4267200" cy="1905000"/>
            <a:chOff x="1776" y="1728"/>
            <a:chExt cx="2688" cy="1200"/>
          </a:xfrm>
        </p:grpSpPr>
        <p:grpSp>
          <p:nvGrpSpPr>
            <p:cNvPr id="45088" name="Group 28"/>
            <p:cNvGrpSpPr>
              <a:grpSpLocks/>
            </p:cNvGrpSpPr>
            <p:nvPr/>
          </p:nvGrpSpPr>
          <p:grpSpPr bwMode="auto">
            <a:xfrm>
              <a:off x="1776" y="2678"/>
              <a:ext cx="1008" cy="250"/>
              <a:chOff x="768" y="2688"/>
              <a:chExt cx="1008" cy="250"/>
            </a:xfrm>
          </p:grpSpPr>
          <p:sp>
            <p:nvSpPr>
              <p:cNvPr id="45090" name="AutoShape 29"/>
              <p:cNvSpPr>
                <a:spLocks noChangeArrowheads="1"/>
              </p:cNvSpPr>
              <p:nvPr/>
            </p:nvSpPr>
            <p:spPr bwMode="auto">
              <a:xfrm>
                <a:off x="1248" y="2736"/>
                <a:ext cx="96" cy="192"/>
              </a:xfrm>
              <a:prstGeom prst="downArrow">
                <a:avLst>
                  <a:gd name="adj1" fmla="val 50000"/>
                  <a:gd name="adj2"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91" name="Text Box 30"/>
              <p:cNvSpPr txBox="1">
                <a:spLocks noChangeArrowheads="1"/>
              </p:cNvSpPr>
              <p:nvPr/>
            </p:nvSpPr>
            <p:spPr bwMode="auto">
              <a:xfrm>
                <a:off x="768" y="2688"/>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rgbClr val="FF0000"/>
                    </a:solidFill>
                    <a:latin typeface="Univers" pitchFamily="34" charset="0"/>
                  </a:rPr>
                  <a:t>births</a:t>
                </a:r>
                <a:endParaRPr lang="en-GB" altLang="en-US" sz="2000" i="1">
                  <a:solidFill>
                    <a:srgbClr val="FF0000"/>
                  </a:solidFill>
                  <a:latin typeface="Univers" pitchFamily="34" charset="0"/>
                </a:endParaRPr>
              </a:p>
            </p:txBody>
          </p:sp>
        </p:grpSp>
        <p:sp>
          <p:nvSpPr>
            <p:cNvPr id="45089" name="Text Box 31"/>
            <p:cNvSpPr txBox="1">
              <a:spLocks noChangeArrowheads="1"/>
            </p:cNvSpPr>
            <p:nvPr/>
          </p:nvSpPr>
          <p:spPr bwMode="auto">
            <a:xfrm>
              <a:off x="2592" y="1728"/>
              <a:ext cx="1872" cy="6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b="1">
                  <a:solidFill>
                    <a:srgbClr val="FF0000"/>
                  </a:solidFill>
                  <a:latin typeface="Univers" pitchFamily="34" charset="0"/>
                </a:rPr>
                <a:t>Vertical Transmission</a:t>
              </a:r>
            </a:p>
          </p:txBody>
        </p:sp>
      </p:grpSp>
      <p:grpSp>
        <p:nvGrpSpPr>
          <p:cNvPr id="8" name="Group 32"/>
          <p:cNvGrpSpPr>
            <a:grpSpLocks/>
          </p:cNvGrpSpPr>
          <p:nvPr/>
        </p:nvGrpSpPr>
        <p:grpSpPr bwMode="auto">
          <a:xfrm>
            <a:off x="2362200" y="2651125"/>
            <a:ext cx="6400800" cy="3444875"/>
            <a:chOff x="1488" y="1670"/>
            <a:chExt cx="4032" cy="2170"/>
          </a:xfrm>
        </p:grpSpPr>
        <p:sp>
          <p:nvSpPr>
            <p:cNvPr id="45077" name="Rectangle 33"/>
            <p:cNvSpPr>
              <a:spLocks noChangeArrowheads="1"/>
            </p:cNvSpPr>
            <p:nvPr/>
          </p:nvSpPr>
          <p:spPr bwMode="auto">
            <a:xfrm>
              <a:off x="1488" y="2112"/>
              <a:ext cx="2304" cy="8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78" name="Rectangle 34"/>
            <p:cNvSpPr>
              <a:spLocks noChangeArrowheads="1"/>
            </p:cNvSpPr>
            <p:nvPr/>
          </p:nvSpPr>
          <p:spPr bwMode="auto">
            <a:xfrm>
              <a:off x="2544" y="1670"/>
              <a:ext cx="2304" cy="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grpSp>
          <p:nvGrpSpPr>
            <p:cNvPr id="45079" name="Group 35"/>
            <p:cNvGrpSpPr>
              <a:grpSpLocks/>
            </p:cNvGrpSpPr>
            <p:nvPr/>
          </p:nvGrpSpPr>
          <p:grpSpPr bwMode="auto">
            <a:xfrm>
              <a:off x="4512" y="2630"/>
              <a:ext cx="1008" cy="250"/>
              <a:chOff x="768" y="2688"/>
              <a:chExt cx="1008" cy="250"/>
            </a:xfrm>
          </p:grpSpPr>
          <p:sp>
            <p:nvSpPr>
              <p:cNvPr id="45086" name="AutoShape 36"/>
              <p:cNvSpPr>
                <a:spLocks noChangeArrowheads="1"/>
              </p:cNvSpPr>
              <p:nvPr/>
            </p:nvSpPr>
            <p:spPr bwMode="auto">
              <a:xfrm>
                <a:off x="1248" y="2736"/>
                <a:ext cx="96" cy="192"/>
              </a:xfrm>
              <a:prstGeom prst="downArrow">
                <a:avLst>
                  <a:gd name="adj1" fmla="val 50000"/>
                  <a:gd name="adj2"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87" name="Text Box 37"/>
              <p:cNvSpPr txBox="1">
                <a:spLocks noChangeArrowheads="1"/>
              </p:cNvSpPr>
              <p:nvPr/>
            </p:nvSpPr>
            <p:spPr bwMode="auto">
              <a:xfrm>
                <a:off x="768" y="2688"/>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rgbClr val="FF0000"/>
                    </a:solidFill>
                    <a:latin typeface="Univers" pitchFamily="34" charset="0"/>
                  </a:rPr>
                  <a:t>births</a:t>
                </a:r>
                <a:endParaRPr lang="en-GB" altLang="en-US" sz="2000" i="1">
                  <a:solidFill>
                    <a:srgbClr val="FF0000"/>
                  </a:solidFill>
                  <a:latin typeface="Univers" pitchFamily="34" charset="0"/>
                </a:endParaRPr>
              </a:p>
            </p:txBody>
          </p:sp>
        </p:grpSp>
        <p:sp>
          <p:nvSpPr>
            <p:cNvPr id="45080" name="Text Box 38"/>
            <p:cNvSpPr txBox="1">
              <a:spLocks noChangeArrowheads="1"/>
            </p:cNvSpPr>
            <p:nvPr/>
          </p:nvSpPr>
          <p:spPr bwMode="auto">
            <a:xfrm>
              <a:off x="3408" y="1766"/>
              <a:ext cx="1872" cy="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b="1">
                  <a:solidFill>
                    <a:srgbClr val="FF0000"/>
                  </a:solidFill>
                  <a:latin typeface="Univers" pitchFamily="34" charset="0"/>
                </a:rPr>
                <a:t>Vaccination</a:t>
              </a:r>
            </a:p>
          </p:txBody>
        </p:sp>
        <p:sp>
          <p:nvSpPr>
            <p:cNvPr id="45081" name="Rectangle 39"/>
            <p:cNvSpPr>
              <a:spLocks noChangeArrowheads="1"/>
            </p:cNvSpPr>
            <p:nvPr/>
          </p:nvSpPr>
          <p:spPr bwMode="auto">
            <a:xfrm>
              <a:off x="4512" y="3014"/>
              <a:ext cx="864" cy="52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82" name="Text Box 40"/>
            <p:cNvSpPr txBox="1">
              <a:spLocks noChangeArrowheads="1"/>
            </p:cNvSpPr>
            <p:nvPr/>
          </p:nvSpPr>
          <p:spPr bwMode="auto">
            <a:xfrm>
              <a:off x="4800" y="311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solidFill>
                    <a:srgbClr val="FF0000"/>
                  </a:solidFill>
                  <a:latin typeface="Univers" pitchFamily="34" charset="0"/>
                </a:rPr>
                <a:t>V</a:t>
              </a:r>
            </a:p>
          </p:txBody>
        </p:sp>
        <p:grpSp>
          <p:nvGrpSpPr>
            <p:cNvPr id="45083" name="Group 41"/>
            <p:cNvGrpSpPr>
              <a:grpSpLocks/>
            </p:cNvGrpSpPr>
            <p:nvPr/>
          </p:nvGrpSpPr>
          <p:grpSpPr bwMode="auto">
            <a:xfrm>
              <a:off x="4608" y="3590"/>
              <a:ext cx="490" cy="250"/>
              <a:chOff x="3936" y="3600"/>
              <a:chExt cx="490" cy="250"/>
            </a:xfrm>
          </p:grpSpPr>
          <p:sp>
            <p:nvSpPr>
              <p:cNvPr id="45084" name="AutoShape 42"/>
              <p:cNvSpPr>
                <a:spLocks noChangeArrowheads="1"/>
              </p:cNvSpPr>
              <p:nvPr/>
            </p:nvSpPr>
            <p:spPr bwMode="auto">
              <a:xfrm>
                <a:off x="4224" y="3648"/>
                <a:ext cx="96" cy="192"/>
              </a:xfrm>
              <a:prstGeom prst="downArrow">
                <a:avLst>
                  <a:gd name="adj1" fmla="val 50000"/>
                  <a:gd name="adj2" fmla="val 50000"/>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45085" name="Text Box 43"/>
              <p:cNvSpPr txBox="1">
                <a:spLocks noChangeArrowheads="1"/>
              </p:cNvSpPr>
              <p:nvPr/>
            </p:nvSpPr>
            <p:spPr bwMode="auto">
              <a:xfrm>
                <a:off x="3936" y="3600"/>
                <a:ext cx="4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solidFill>
                      <a:srgbClr val="FF0000"/>
                    </a:solidFill>
                    <a:latin typeface="Symbol" panose="05050102010706020507" pitchFamily="18" charset="2"/>
                  </a:rPr>
                  <a:t>m</a:t>
                </a:r>
                <a:r>
                  <a:rPr lang="en-GB" altLang="en-US" sz="2000" i="1">
                    <a:solidFill>
                      <a:srgbClr val="FF0000"/>
                    </a:solidFill>
                    <a:latin typeface="Univers" pitchFamily="34" charset="0"/>
                  </a:rPr>
                  <a:t>V</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p:txBody>
          <a:bodyPr/>
          <a:lstStyle/>
          <a:p>
            <a:pPr eaLnBrk="1" hangingPunct="1"/>
            <a:r>
              <a:rPr lang="en-GB" altLang="en-US" smtClean="0"/>
              <a:t>Vaccination</a:t>
            </a:r>
          </a:p>
        </p:txBody>
      </p:sp>
      <p:grpSp>
        <p:nvGrpSpPr>
          <p:cNvPr id="46083" name="Group 3"/>
          <p:cNvGrpSpPr>
            <a:grpSpLocks/>
          </p:cNvGrpSpPr>
          <p:nvPr/>
        </p:nvGrpSpPr>
        <p:grpSpPr bwMode="auto">
          <a:xfrm>
            <a:off x="1905000" y="3644900"/>
            <a:ext cx="3657600" cy="1465263"/>
            <a:chOff x="1824" y="3159"/>
            <a:chExt cx="2304" cy="923"/>
          </a:xfrm>
        </p:grpSpPr>
        <p:sp>
          <p:nvSpPr>
            <p:cNvPr id="46089" name="Text Box 4"/>
            <p:cNvSpPr txBox="1">
              <a:spLocks noChangeArrowheads="1"/>
            </p:cNvSpPr>
            <p:nvPr/>
          </p:nvSpPr>
          <p:spPr bwMode="auto">
            <a:xfrm>
              <a:off x="2736" y="3456"/>
              <a:ext cx="13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Symbol" panose="05050102010706020507" pitchFamily="18" charset="2"/>
                </a:rPr>
                <a:t>m</a:t>
              </a:r>
              <a:r>
                <a:rPr lang="en-GB" altLang="en-US" sz="2400">
                  <a:latin typeface="Univers" pitchFamily="34" charset="0"/>
                </a:rPr>
                <a:t>+v+</a:t>
              </a:r>
              <a:r>
                <a:rPr lang="en-GB" altLang="en-US" sz="2400">
                  <a:latin typeface="Symbol" panose="05050102010706020507" pitchFamily="18" charset="2"/>
                </a:rPr>
                <a:t>g</a:t>
              </a:r>
            </a:p>
          </p:txBody>
        </p:sp>
        <p:sp>
          <p:nvSpPr>
            <p:cNvPr id="46090" name="Line 5"/>
            <p:cNvSpPr>
              <a:spLocks noChangeShapeType="1"/>
            </p:cNvSpPr>
            <p:nvPr/>
          </p:nvSpPr>
          <p:spPr bwMode="auto">
            <a:xfrm>
              <a:off x="2784" y="3504"/>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6091" name="Text Box 6"/>
            <p:cNvSpPr txBox="1">
              <a:spLocks noChangeArrowheads="1"/>
            </p:cNvSpPr>
            <p:nvPr/>
          </p:nvSpPr>
          <p:spPr bwMode="auto">
            <a:xfrm>
              <a:off x="2736" y="3216"/>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Symbol" panose="05050102010706020507" pitchFamily="18" charset="2"/>
                </a:rPr>
                <a:t>b</a:t>
              </a:r>
              <a:r>
                <a:rPr lang="en-GB" altLang="en-US" sz="2400">
                  <a:latin typeface="Univers" pitchFamily="34" charset="0"/>
                </a:rPr>
                <a:t>(1-p)S</a:t>
              </a:r>
              <a:r>
                <a:rPr lang="en-GB" altLang="en-US" sz="2400" baseline="-25000">
                  <a:latin typeface="Univers" pitchFamily="34" charset="0"/>
                </a:rPr>
                <a:t>0</a:t>
              </a:r>
              <a:r>
                <a:rPr lang="en-GB" altLang="en-US" sz="2400">
                  <a:latin typeface="Univers" pitchFamily="34" charset="0"/>
                </a:rPr>
                <a:t>/N</a:t>
              </a:r>
            </a:p>
          </p:txBody>
        </p:sp>
        <p:sp>
          <p:nvSpPr>
            <p:cNvPr id="46092" name="Text Box 7"/>
            <p:cNvSpPr txBox="1">
              <a:spLocks noChangeArrowheads="1"/>
            </p:cNvSpPr>
            <p:nvPr/>
          </p:nvSpPr>
          <p:spPr bwMode="auto">
            <a:xfrm>
              <a:off x="2448" y="3360"/>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a:t>
              </a:r>
            </a:p>
          </p:txBody>
        </p:sp>
        <p:sp>
          <p:nvSpPr>
            <p:cNvPr id="46093" name="Text Box 8"/>
            <p:cNvSpPr txBox="1">
              <a:spLocks noChangeArrowheads="1"/>
            </p:cNvSpPr>
            <p:nvPr/>
          </p:nvSpPr>
          <p:spPr bwMode="auto">
            <a:xfrm>
              <a:off x="1824" y="3159"/>
              <a:ext cx="912"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a:solidFill>
                    <a:schemeClr val="tx2"/>
                  </a:solidFill>
                  <a:latin typeface="Univers" pitchFamily="34" charset="0"/>
                </a:rPr>
                <a:t>R</a:t>
              </a:r>
              <a:r>
                <a:rPr lang="en-GB" altLang="en-US" sz="3600" baseline="-25000">
                  <a:solidFill>
                    <a:schemeClr val="tx2"/>
                  </a:solidFill>
                  <a:latin typeface="Univers" pitchFamily="34" charset="0"/>
                </a:rPr>
                <a:t>0p</a:t>
              </a:r>
            </a:p>
            <a:p>
              <a:pPr eaLnBrk="1" hangingPunct="1">
                <a:spcBef>
                  <a:spcPct val="50000"/>
                </a:spcBef>
                <a:buFontTx/>
                <a:buNone/>
              </a:pPr>
              <a:r>
                <a:rPr lang="en-GB" altLang="en-US" sz="3600">
                  <a:latin typeface="Univers" pitchFamily="34" charset="0"/>
                </a:rPr>
                <a:t> </a:t>
              </a:r>
            </a:p>
          </p:txBody>
        </p:sp>
      </p:grpSp>
      <p:sp>
        <p:nvSpPr>
          <p:cNvPr id="46084" name="Text Box 9"/>
          <p:cNvSpPr txBox="1">
            <a:spLocks noChangeArrowheads="1"/>
          </p:cNvSpPr>
          <p:nvPr/>
        </p:nvSpPr>
        <p:spPr bwMode="auto">
          <a:xfrm>
            <a:off x="990600" y="1981200"/>
            <a:ext cx="6324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If a fraction p is vaccinated, a fraction 1-p is susceptible</a:t>
            </a:r>
          </a:p>
        </p:txBody>
      </p:sp>
      <p:sp>
        <p:nvSpPr>
          <p:cNvPr id="46085" name="Text Box 10"/>
          <p:cNvSpPr txBox="1">
            <a:spLocks noChangeArrowheads="1"/>
          </p:cNvSpPr>
          <p:nvPr/>
        </p:nvSpPr>
        <p:spPr bwMode="auto">
          <a:xfrm>
            <a:off x="990600" y="2995613"/>
            <a:ext cx="754380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The basic reproductive number in a vaccinated population is: </a:t>
            </a:r>
          </a:p>
          <a:p>
            <a:pPr eaLnBrk="1" hangingPunct="1">
              <a:spcBef>
                <a:spcPct val="50000"/>
              </a:spcBef>
              <a:buFontTx/>
              <a:buNone/>
            </a:pPr>
            <a:endParaRPr lang="en-GB" altLang="en-US" sz="2400">
              <a:latin typeface="Univers" pitchFamily="34" charset="0"/>
            </a:endParaRPr>
          </a:p>
        </p:txBody>
      </p:sp>
      <p:sp>
        <p:nvSpPr>
          <p:cNvPr id="46086" name="Rectangle 11"/>
          <p:cNvSpPr>
            <a:spLocks noChangeArrowheads="1"/>
          </p:cNvSpPr>
          <p:nvPr/>
        </p:nvSpPr>
        <p:spPr bwMode="auto">
          <a:xfrm>
            <a:off x="4876800" y="3810000"/>
            <a:ext cx="21320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3600">
                <a:solidFill>
                  <a:schemeClr val="tx2"/>
                </a:solidFill>
                <a:latin typeface="Univers" pitchFamily="34" charset="0"/>
              </a:rPr>
              <a:t>=(1-p)R</a:t>
            </a:r>
            <a:r>
              <a:rPr lang="en-GB" altLang="en-US" sz="3600" baseline="-25000">
                <a:solidFill>
                  <a:schemeClr val="tx2"/>
                </a:solidFill>
                <a:latin typeface="Univers" pitchFamily="34" charset="0"/>
              </a:rPr>
              <a:t>0</a:t>
            </a:r>
          </a:p>
        </p:txBody>
      </p:sp>
      <p:sp>
        <p:nvSpPr>
          <p:cNvPr id="46087" name="Text Box 12"/>
          <p:cNvSpPr txBox="1">
            <a:spLocks noChangeArrowheads="1"/>
          </p:cNvSpPr>
          <p:nvPr/>
        </p:nvSpPr>
        <p:spPr bwMode="auto">
          <a:xfrm>
            <a:off x="990600" y="4633913"/>
            <a:ext cx="754380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The fraction that needs to be vaccinated to eradicate the disease is: </a:t>
            </a:r>
          </a:p>
          <a:p>
            <a:pPr eaLnBrk="1" hangingPunct="1">
              <a:spcBef>
                <a:spcPct val="50000"/>
              </a:spcBef>
              <a:buFontTx/>
              <a:buNone/>
            </a:pPr>
            <a:endParaRPr lang="en-GB" altLang="en-US" sz="2400">
              <a:latin typeface="Univers" pitchFamily="34" charset="0"/>
            </a:endParaRPr>
          </a:p>
        </p:txBody>
      </p:sp>
      <p:sp>
        <p:nvSpPr>
          <p:cNvPr id="46088" name="Text Box 13"/>
          <p:cNvSpPr txBox="1">
            <a:spLocks noChangeArrowheads="1"/>
          </p:cNvSpPr>
          <p:nvPr/>
        </p:nvSpPr>
        <p:spPr bwMode="auto">
          <a:xfrm>
            <a:off x="3200400" y="5791200"/>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p</a:t>
            </a:r>
            <a:r>
              <a:rPr lang="en-GB" altLang="en-US" sz="2400" baseline="-25000">
                <a:latin typeface="Univers" pitchFamily="34" charset="0"/>
              </a:rPr>
              <a:t>c</a:t>
            </a:r>
            <a:r>
              <a:rPr lang="en-GB" altLang="en-US" sz="2400">
                <a:latin typeface="Univers" pitchFamily="34" charset="0"/>
              </a:rPr>
              <a:t>=1-1/R</a:t>
            </a:r>
            <a:r>
              <a:rPr lang="en-GB" altLang="en-US" sz="2400" baseline="-25000">
                <a:latin typeface="Univers" pitchFamily="34" charset="0"/>
              </a:rPr>
              <a:t>0</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GB" altLang="en-US" smtClean="0"/>
              <a:t>exercise</a:t>
            </a:r>
          </a:p>
        </p:txBody>
      </p:sp>
      <p:sp>
        <p:nvSpPr>
          <p:cNvPr id="47107" name="Rectangle 1"/>
          <p:cNvSpPr>
            <a:spLocks noChangeArrowheads="1"/>
          </p:cNvSpPr>
          <p:nvPr/>
        </p:nvSpPr>
        <p:spPr bwMode="auto">
          <a:xfrm>
            <a:off x="755650" y="1557338"/>
            <a:ext cx="7704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it-IT" altLang="en-US" sz="2400" b="1">
                <a:latin typeface="Times New Roman" panose="02020603050405020304" pitchFamily="18" charset="0"/>
                <a:cs typeface="Times New Roman" panose="02020603050405020304" pitchFamily="18" charset="0"/>
              </a:rPr>
              <a:t>The calculation of the basic reproductive number</a:t>
            </a:r>
            <a:endParaRPr lang="en-GB" altLang="en-US" sz="24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p:nvPr>
        </p:nvSpPr>
        <p:spPr/>
        <p:txBody>
          <a:bodyPr/>
          <a:lstStyle/>
          <a:p>
            <a:pPr eaLnBrk="1" hangingPunct="1"/>
            <a:r>
              <a:rPr lang="en-GB" altLang="en-US" smtClean="0"/>
              <a:t>Measles</a:t>
            </a:r>
          </a:p>
        </p:txBody>
      </p:sp>
      <p:sp>
        <p:nvSpPr>
          <p:cNvPr id="48131" name="Rectangle 3"/>
          <p:cNvSpPr>
            <a:spLocks noGrp="1"/>
          </p:cNvSpPr>
          <p:nvPr>
            <p:ph type="body" idx="1"/>
          </p:nvPr>
        </p:nvSpPr>
        <p:spPr/>
        <p:txBody>
          <a:bodyPr/>
          <a:lstStyle/>
          <a:p>
            <a:pPr eaLnBrk="1" hangingPunct="1">
              <a:lnSpc>
                <a:spcPct val="90000"/>
              </a:lnSpc>
            </a:pPr>
            <a:r>
              <a:rPr lang="en-GB" altLang="en-US" sz="2800" smtClean="0"/>
              <a:t>Symptoms include coughing, runny nose, stuffy nose, malaise, red eyes, tearing and fever. </a:t>
            </a:r>
          </a:p>
          <a:p>
            <a:pPr eaLnBrk="1" hangingPunct="1">
              <a:lnSpc>
                <a:spcPct val="90000"/>
              </a:lnSpc>
            </a:pPr>
            <a:r>
              <a:rPr lang="en-GB" altLang="en-US" sz="2800" smtClean="0"/>
              <a:t>Two to four days after these initial symptoms, blue-white spots with a red background (Koplik's spots), located on the inside of the cheeks near the back molars start to appear. </a:t>
            </a:r>
          </a:p>
          <a:p>
            <a:pPr eaLnBrk="1" hangingPunct="1">
              <a:lnSpc>
                <a:spcPct val="90000"/>
              </a:lnSpc>
            </a:pPr>
            <a:r>
              <a:rPr lang="en-GB" altLang="en-US" sz="2800" smtClean="0"/>
              <a:t>They are accompanied, either at the same time or slightly later, by the appearance of the measles rash. </a:t>
            </a:r>
          </a:p>
          <a:p>
            <a:pPr eaLnBrk="1" hangingPunct="1">
              <a:lnSpc>
                <a:spcPct val="90000"/>
              </a:lnSpc>
              <a:buFont typeface="Arial" panose="020B0604020202020204" pitchFamily="34" charset="0"/>
              <a:buNone/>
            </a:pPr>
            <a:r>
              <a:rPr lang="en-GB" altLang="en-US" sz="2800" smtClean="0"/>
              <a:t/>
            </a:r>
            <a:br>
              <a:rPr lang="en-GB" altLang="en-US" sz="2800" smtClean="0"/>
            </a:br>
            <a:r>
              <a:rPr lang="en-GB" altLang="en-US" sz="2800" smtClean="0"/>
              <a:t/>
            </a:r>
            <a:br>
              <a:rPr lang="en-GB" altLang="en-US" sz="2800" smtClean="0"/>
            </a:br>
            <a:endParaRPr lang="en-GB" altLang="en-US" sz="2800" smtClean="0"/>
          </a:p>
        </p:txBody>
      </p:sp>
      <p:pic>
        <p:nvPicPr>
          <p:cNvPr id="220164" name="Picture 4" descr="measles-chi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295400"/>
            <a:ext cx="3429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20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882650"/>
            <a:ext cx="8048625" cy="591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3"/>
          <p:cNvSpPr txBox="1">
            <a:spLocks noChangeArrowheads="1"/>
          </p:cNvSpPr>
          <p:nvPr/>
        </p:nvSpPr>
        <p:spPr bwMode="auto">
          <a:xfrm rot="-5400000">
            <a:off x="-1516062" y="3505200"/>
            <a:ext cx="50292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Cases in England and Wales</a:t>
            </a:r>
          </a:p>
        </p:txBody>
      </p:sp>
      <p:sp>
        <p:nvSpPr>
          <p:cNvPr id="49156" name="Text Box 4"/>
          <p:cNvSpPr txBox="1">
            <a:spLocks noChangeArrowheads="1"/>
          </p:cNvSpPr>
          <p:nvPr/>
        </p:nvSpPr>
        <p:spPr bwMode="auto">
          <a:xfrm>
            <a:off x="3398838" y="6272213"/>
            <a:ext cx="3236912"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Time (years)</a:t>
            </a:r>
          </a:p>
        </p:txBody>
      </p:sp>
      <p:sp>
        <p:nvSpPr>
          <p:cNvPr id="49157" name="Text Box 5"/>
          <p:cNvSpPr txBox="1">
            <a:spLocks noChangeArrowheads="1"/>
          </p:cNvSpPr>
          <p:nvPr/>
        </p:nvSpPr>
        <p:spPr bwMode="auto">
          <a:xfrm>
            <a:off x="7459663" y="6426200"/>
            <a:ext cx="54435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200">
                <a:latin typeface="Univers" pitchFamily="34" charset="0"/>
              </a:rPr>
              <a:t>Source: M. Keeling</a:t>
            </a:r>
          </a:p>
        </p:txBody>
      </p:sp>
      <p:sp>
        <p:nvSpPr>
          <p:cNvPr id="49158" name="Text Box 6"/>
          <p:cNvSpPr txBox="1">
            <a:spLocks noChangeArrowheads="1"/>
          </p:cNvSpPr>
          <p:nvPr/>
        </p:nvSpPr>
        <p:spPr bwMode="auto">
          <a:xfrm>
            <a:off x="866775" y="407988"/>
            <a:ext cx="78724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a:latin typeface="Univers" pitchFamily="34" charset="0"/>
              </a:rPr>
              <a:t>Measles in England and Wales (1945-1995)</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p:nvPr>
        </p:nvSpPr>
        <p:spPr/>
        <p:txBody>
          <a:bodyPr/>
          <a:lstStyle/>
          <a:p>
            <a:pPr eaLnBrk="1" hangingPunct="1"/>
            <a:r>
              <a:rPr lang="en-GB" altLang="en-US" smtClean="0"/>
              <a:t>A model for measles</a:t>
            </a:r>
          </a:p>
        </p:txBody>
      </p:sp>
      <p:sp>
        <p:nvSpPr>
          <p:cNvPr id="50179" name="Rectangle 3"/>
          <p:cNvSpPr>
            <a:spLocks noGrp="1"/>
          </p:cNvSpPr>
          <p:nvPr>
            <p:ph type="body" idx="1"/>
          </p:nvPr>
        </p:nvSpPr>
        <p:spPr/>
        <p:txBody>
          <a:bodyPr/>
          <a:lstStyle/>
          <a:p>
            <a:pPr eaLnBrk="1" hangingPunct="1">
              <a:lnSpc>
                <a:spcPct val="90000"/>
              </a:lnSpc>
            </a:pPr>
            <a:r>
              <a:rPr lang="en-GB" altLang="en-US" sz="2800" smtClean="0"/>
              <a:t>We can use the SIR model to describe measles</a:t>
            </a:r>
          </a:p>
          <a:p>
            <a:pPr eaLnBrk="1" hangingPunct="1">
              <a:lnSpc>
                <a:spcPct val="90000"/>
              </a:lnSpc>
            </a:pPr>
            <a:r>
              <a:rPr lang="en-GB" altLang="en-US" sz="2800" smtClean="0"/>
              <a:t>We will assume a constant population size: on the time scale of interest population growth is limited</a:t>
            </a:r>
          </a:p>
          <a:p>
            <a:pPr eaLnBrk="1" hangingPunct="1">
              <a:lnSpc>
                <a:spcPct val="90000"/>
              </a:lnSpc>
            </a:pPr>
            <a:r>
              <a:rPr lang="en-GB" altLang="en-US" sz="2800" smtClean="0"/>
              <a:t>We will assume a fixed nr of contacts hence the transmission is </a:t>
            </a:r>
            <a:r>
              <a:rPr lang="en-GB" altLang="en-US" sz="2800" smtClean="0">
                <a:latin typeface="Symbol" panose="05050102010706020507" pitchFamily="18" charset="2"/>
              </a:rPr>
              <a:t>b</a:t>
            </a:r>
            <a:r>
              <a:rPr lang="en-GB" altLang="en-US" sz="2800" i="1" smtClean="0">
                <a:latin typeface="Times New Roman" panose="02020603050405020304" pitchFamily="18" charset="0"/>
              </a:rPr>
              <a:t>IS/N</a:t>
            </a:r>
          </a:p>
          <a:p>
            <a:pPr eaLnBrk="1" hangingPunct="1">
              <a:lnSpc>
                <a:spcPct val="90000"/>
              </a:lnSpc>
            </a:pPr>
            <a:r>
              <a:rPr lang="en-GB" altLang="en-US" sz="2800" smtClean="0"/>
              <a:t>We will assume that there is no disease caused mortality, i.e. </a:t>
            </a:r>
            <a:r>
              <a:rPr lang="en-GB" altLang="en-US" sz="2800" smtClean="0">
                <a:latin typeface="Symbol" panose="05050102010706020507" pitchFamily="18" charset="2"/>
              </a:rPr>
              <a:t>n=0</a:t>
            </a:r>
          </a:p>
          <a:p>
            <a:pPr eaLnBrk="1" hangingPunct="1">
              <a:lnSpc>
                <a:spcPct val="90000"/>
              </a:lnSpc>
              <a:buFont typeface="Arial" panose="020B0604020202020204" pitchFamily="34" charset="0"/>
              <a:buNone/>
            </a:pPr>
            <a:endParaRPr lang="en-GB" altLang="en-US" sz="2800" smtClean="0">
              <a:latin typeface="Symbol" panose="05050102010706020507" pitchFamily="18" charset="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p:nvPr>
        </p:nvSpPr>
        <p:spPr/>
        <p:txBody>
          <a:bodyPr/>
          <a:lstStyle/>
          <a:p>
            <a:pPr eaLnBrk="1" hangingPunct="1"/>
            <a:r>
              <a:rPr lang="en-GB" altLang="en-US" smtClean="0"/>
              <a:t>A model for measles</a:t>
            </a:r>
          </a:p>
        </p:txBody>
      </p:sp>
      <p:sp>
        <p:nvSpPr>
          <p:cNvPr id="51203" name="Rectangle 3"/>
          <p:cNvSpPr>
            <a:spLocks noGrp="1"/>
          </p:cNvSpPr>
          <p:nvPr>
            <p:ph type="body" idx="1"/>
          </p:nvPr>
        </p:nvSpPr>
        <p:spPr/>
        <p:txBody>
          <a:bodyPr/>
          <a:lstStyle/>
          <a:p>
            <a:pPr eaLnBrk="1" hangingPunct="1"/>
            <a:r>
              <a:rPr lang="en-GB" altLang="en-US" smtClean="0"/>
              <a:t>the SIR model:</a:t>
            </a:r>
          </a:p>
          <a:p>
            <a:pPr eaLnBrk="1" hangingPunct="1">
              <a:buFont typeface="Arial" panose="020B0604020202020204" pitchFamily="34" charset="0"/>
              <a:buNone/>
            </a:pPr>
            <a:endParaRPr lang="en-GB" altLang="en-US" smtClean="0">
              <a:latin typeface="Symbol" panose="05050102010706020507" pitchFamily="18" charset="2"/>
            </a:endParaRPr>
          </a:p>
        </p:txBody>
      </p:sp>
      <p:graphicFrame>
        <p:nvGraphicFramePr>
          <p:cNvPr id="51204" name="Object 4"/>
          <p:cNvGraphicFramePr>
            <a:graphicFrameLocks noChangeAspect="1"/>
          </p:cNvGraphicFramePr>
          <p:nvPr/>
        </p:nvGraphicFramePr>
        <p:xfrm>
          <a:off x="1268413" y="2493963"/>
          <a:ext cx="4613275" cy="3754437"/>
        </p:xfrm>
        <a:graphic>
          <a:graphicData uri="http://schemas.openxmlformats.org/presentationml/2006/ole">
            <mc:AlternateContent xmlns:mc="http://schemas.openxmlformats.org/markup-compatibility/2006">
              <mc:Choice xmlns:v="urn:schemas-microsoft-com:vml" Requires="v">
                <p:oleObj spid="_x0000_s51211" name="Equation" r:id="rId3" imgW="1498600" imgH="1219200" progId="Equation.3">
                  <p:embed/>
                </p:oleObj>
              </mc:Choice>
              <mc:Fallback>
                <p:oleObj name="Equation" r:id="rId3" imgW="1498600" imgH="1219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413" y="2493963"/>
                        <a:ext cx="4613275" cy="375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5" name="Text Box 5"/>
          <p:cNvSpPr txBox="1">
            <a:spLocks noChangeArrowheads="1"/>
          </p:cNvSpPr>
          <p:nvPr/>
        </p:nvSpPr>
        <p:spPr bwMode="auto">
          <a:xfrm>
            <a:off x="5943600" y="57150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S+I+R=N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p:txBody>
          <a:bodyPr/>
          <a:lstStyle/>
          <a:p>
            <a:pPr eaLnBrk="1" hangingPunct="1"/>
            <a:r>
              <a:rPr lang="en-GB" altLang="en-US" smtClean="0"/>
              <a:t>A model for measles</a:t>
            </a:r>
          </a:p>
        </p:txBody>
      </p:sp>
      <p:sp>
        <p:nvSpPr>
          <p:cNvPr id="52227" name="Rectangle 3"/>
          <p:cNvSpPr>
            <a:spLocks noGrp="1"/>
          </p:cNvSpPr>
          <p:nvPr>
            <p:ph type="body" idx="1"/>
          </p:nvPr>
        </p:nvSpPr>
        <p:spPr/>
        <p:txBody>
          <a:bodyPr/>
          <a:lstStyle/>
          <a:p>
            <a:pPr eaLnBrk="1" hangingPunct="1">
              <a:lnSpc>
                <a:spcPct val="90000"/>
              </a:lnSpc>
            </a:pPr>
            <a:r>
              <a:rPr lang="en-GB" altLang="en-US" sz="2800" smtClean="0"/>
              <a:t>The parameters:</a:t>
            </a:r>
          </a:p>
          <a:p>
            <a:pPr eaLnBrk="1" hangingPunct="1">
              <a:lnSpc>
                <a:spcPct val="90000"/>
              </a:lnSpc>
            </a:pPr>
            <a:r>
              <a:rPr lang="en-GB" altLang="en-US" sz="2800" smtClean="0"/>
              <a:t>Let’s say the average life time is 75 years, hence the mortality rate </a:t>
            </a:r>
            <a:r>
              <a:rPr lang="en-GB" altLang="en-US" sz="2800" smtClean="0">
                <a:latin typeface="Symbol" panose="05050102010706020507" pitchFamily="18" charset="2"/>
              </a:rPr>
              <a:t>m</a:t>
            </a:r>
            <a:r>
              <a:rPr lang="en-GB" altLang="en-US" sz="2800" smtClean="0"/>
              <a:t>=1/75 [yr]</a:t>
            </a:r>
            <a:r>
              <a:rPr lang="en-GB" altLang="en-US" sz="2800" baseline="30000" smtClean="0"/>
              <a:t>-1</a:t>
            </a:r>
          </a:p>
          <a:p>
            <a:pPr eaLnBrk="1" hangingPunct="1">
              <a:lnSpc>
                <a:spcPct val="90000"/>
              </a:lnSpc>
            </a:pPr>
            <a:r>
              <a:rPr lang="en-GB" altLang="en-US" sz="2800" smtClean="0"/>
              <a:t>The duration of the infectious period is about one week, hence </a:t>
            </a:r>
            <a:r>
              <a:rPr lang="en-GB" altLang="en-US" sz="2800" smtClean="0">
                <a:latin typeface="Symbol" panose="05050102010706020507" pitchFamily="18" charset="2"/>
              </a:rPr>
              <a:t>g</a:t>
            </a:r>
            <a:r>
              <a:rPr lang="en-GB" altLang="en-US" sz="2800" smtClean="0"/>
              <a:t>=50 [yr]</a:t>
            </a:r>
            <a:r>
              <a:rPr lang="en-GB" altLang="en-US" sz="2800" baseline="30000" smtClean="0"/>
              <a:t>-1</a:t>
            </a:r>
            <a:endParaRPr lang="en-GB" altLang="en-US" sz="2800" smtClean="0"/>
          </a:p>
          <a:p>
            <a:pPr eaLnBrk="1" hangingPunct="1">
              <a:lnSpc>
                <a:spcPct val="90000"/>
              </a:lnSpc>
            </a:pPr>
            <a:r>
              <a:rPr lang="en-GB" altLang="en-US" sz="2800" smtClean="0"/>
              <a:t>There are about 3 infectious contacts per day, hence </a:t>
            </a:r>
            <a:r>
              <a:rPr lang="en-GB" altLang="en-US" sz="2800" smtClean="0">
                <a:latin typeface="Symbol" panose="05050102010706020507" pitchFamily="18" charset="2"/>
              </a:rPr>
              <a:t>b</a:t>
            </a:r>
            <a:r>
              <a:rPr lang="en-GB" altLang="en-US" sz="2800" smtClean="0"/>
              <a:t>=1000 [yr]</a:t>
            </a:r>
            <a:r>
              <a:rPr lang="en-GB" altLang="en-US" sz="2800" baseline="30000" smtClean="0"/>
              <a:t>-1 </a:t>
            </a:r>
            <a:r>
              <a:rPr lang="en-GB" altLang="en-US" sz="2800" smtClean="0"/>
              <a:t>[individual]</a:t>
            </a:r>
            <a:r>
              <a:rPr lang="en-GB" altLang="en-US" sz="2800" baseline="30000" smtClean="0"/>
              <a:t>-1</a:t>
            </a:r>
          </a:p>
          <a:p>
            <a:pPr eaLnBrk="1" hangingPunct="1">
              <a:lnSpc>
                <a:spcPct val="90000"/>
              </a:lnSpc>
            </a:pPr>
            <a:r>
              <a:rPr lang="en-GB" altLang="en-US" sz="2800" smtClean="0"/>
              <a:t>The R</a:t>
            </a:r>
            <a:r>
              <a:rPr lang="en-GB" altLang="en-US" sz="2800" baseline="-25000" smtClean="0"/>
              <a:t>0 </a:t>
            </a:r>
            <a:r>
              <a:rPr lang="en-GB" altLang="en-US" sz="2800" smtClean="0"/>
              <a:t>in this model is </a:t>
            </a:r>
            <a:r>
              <a:rPr lang="en-GB" altLang="en-US" sz="2800" smtClean="0">
                <a:latin typeface="Symbol" panose="05050102010706020507" pitchFamily="18" charset="2"/>
              </a:rPr>
              <a:t>b/(m+g)</a:t>
            </a:r>
          </a:p>
          <a:p>
            <a:pPr eaLnBrk="1" hangingPunct="1">
              <a:lnSpc>
                <a:spcPct val="90000"/>
              </a:lnSpc>
            </a:pPr>
            <a:r>
              <a:rPr lang="en-GB" altLang="en-US" sz="2800" smtClean="0"/>
              <a:t>R</a:t>
            </a:r>
            <a:r>
              <a:rPr lang="en-GB" altLang="en-US" sz="2800" baseline="-25000" smtClean="0"/>
              <a:t>0 </a:t>
            </a:r>
            <a:r>
              <a:rPr lang="en-GB" altLang="en-US" sz="2800" smtClean="0"/>
              <a:t>is then about 20. </a:t>
            </a:r>
          </a:p>
          <a:p>
            <a:pPr eaLnBrk="1" hangingPunct="1">
              <a:lnSpc>
                <a:spcPct val="90000"/>
              </a:lnSpc>
            </a:pPr>
            <a:r>
              <a:rPr lang="en-GB" altLang="en-US" sz="2800" smtClean="0"/>
              <a:t>R</a:t>
            </a:r>
            <a:r>
              <a:rPr lang="en-GB" altLang="en-US" sz="2800" baseline="-25000" smtClean="0"/>
              <a:t>0 </a:t>
            </a:r>
            <a:r>
              <a:rPr lang="en-GB" altLang="en-US" sz="2800" smtClean="0"/>
              <a:t>has been estimated to be between 15 and 25</a:t>
            </a:r>
          </a:p>
          <a:p>
            <a:pPr eaLnBrk="1" hangingPunct="1">
              <a:lnSpc>
                <a:spcPct val="90000"/>
              </a:lnSpc>
            </a:pPr>
            <a:endParaRPr lang="en-GB" altLang="en-US" sz="2800" smtClean="0"/>
          </a:p>
          <a:p>
            <a:pPr eaLnBrk="1" hangingPunct="1">
              <a:lnSpc>
                <a:spcPct val="90000"/>
              </a:lnSpc>
            </a:pPr>
            <a:endParaRPr lang="en-GB" altLang="en-US" sz="28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p:txBody>
          <a:bodyPr/>
          <a:lstStyle/>
          <a:p>
            <a:pPr eaLnBrk="1" hangingPunct="1"/>
            <a:r>
              <a:rPr lang="en-GB" altLang="en-US" smtClean="0"/>
              <a:t>A model for measles</a:t>
            </a:r>
          </a:p>
        </p:txBody>
      </p:sp>
      <p:sp>
        <p:nvSpPr>
          <p:cNvPr id="53251" name="Rectangle 3"/>
          <p:cNvSpPr>
            <a:spLocks noGrp="1"/>
          </p:cNvSpPr>
          <p:nvPr>
            <p:ph type="body" idx="1"/>
          </p:nvPr>
        </p:nvSpPr>
        <p:spPr/>
        <p:txBody>
          <a:bodyPr/>
          <a:lstStyle/>
          <a:p>
            <a:pPr eaLnBrk="1" hangingPunct="1"/>
            <a:r>
              <a:rPr lang="en-GB" altLang="en-US" smtClean="0"/>
              <a:t>the equilibria of the model</a:t>
            </a:r>
          </a:p>
          <a:p>
            <a:pPr eaLnBrk="1" hangingPunct="1">
              <a:buFont typeface="Arial" panose="020B0604020202020204" pitchFamily="34" charset="0"/>
              <a:buNone/>
            </a:pPr>
            <a:endParaRPr lang="en-GB" altLang="en-US" smtClean="0">
              <a:latin typeface="Symbol" panose="05050102010706020507" pitchFamily="18" charset="2"/>
            </a:endParaRPr>
          </a:p>
        </p:txBody>
      </p:sp>
      <p:graphicFrame>
        <p:nvGraphicFramePr>
          <p:cNvPr id="53252" name="Object 4"/>
          <p:cNvGraphicFramePr>
            <a:graphicFrameLocks noChangeAspect="1"/>
          </p:cNvGraphicFramePr>
          <p:nvPr/>
        </p:nvGraphicFramePr>
        <p:xfrm>
          <a:off x="1042988" y="2390775"/>
          <a:ext cx="5438775" cy="3270250"/>
        </p:xfrm>
        <a:graphic>
          <a:graphicData uri="http://schemas.openxmlformats.org/presentationml/2006/ole">
            <mc:AlternateContent xmlns:mc="http://schemas.openxmlformats.org/markup-compatibility/2006">
              <mc:Choice xmlns:v="urn:schemas-microsoft-com:vml" Requires="v">
                <p:oleObj spid="_x0000_s53258" name="Equation" r:id="rId3" imgW="2324100" imgH="1397000" progId="Equation.3">
                  <p:embed/>
                </p:oleObj>
              </mc:Choice>
              <mc:Fallback>
                <p:oleObj name="Equation" r:id="rId3" imgW="2324100" imgH="1397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390775"/>
                        <a:ext cx="5438775" cy="327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p:txBody>
          <a:bodyPr/>
          <a:lstStyle/>
          <a:p>
            <a:pPr eaLnBrk="1" hangingPunct="1"/>
            <a:r>
              <a:rPr lang="en-GB" altLang="en-US" smtClean="0"/>
              <a:t>A model for measles</a:t>
            </a:r>
          </a:p>
        </p:txBody>
      </p:sp>
      <p:sp>
        <p:nvSpPr>
          <p:cNvPr id="54275" name="Rectangle 3"/>
          <p:cNvSpPr>
            <a:spLocks noGrp="1"/>
          </p:cNvSpPr>
          <p:nvPr>
            <p:ph type="body" idx="1"/>
          </p:nvPr>
        </p:nvSpPr>
        <p:spPr/>
        <p:txBody>
          <a:bodyPr/>
          <a:lstStyle/>
          <a:p>
            <a:pPr eaLnBrk="1" hangingPunct="1"/>
            <a:r>
              <a:rPr lang="en-GB" altLang="en-US" smtClean="0"/>
              <a:t>the equilibria of the model</a:t>
            </a:r>
          </a:p>
          <a:p>
            <a:pPr eaLnBrk="1" hangingPunct="1">
              <a:buFont typeface="Arial" panose="020B0604020202020204" pitchFamily="34" charset="0"/>
              <a:buNone/>
            </a:pPr>
            <a:endParaRPr lang="en-GB" altLang="en-US" smtClean="0">
              <a:latin typeface="Symbol" panose="05050102010706020507" pitchFamily="18" charset="2"/>
            </a:endParaRPr>
          </a:p>
        </p:txBody>
      </p:sp>
      <p:graphicFrame>
        <p:nvGraphicFramePr>
          <p:cNvPr id="54276" name="Object 4"/>
          <p:cNvGraphicFramePr>
            <a:graphicFrameLocks noChangeAspect="1"/>
          </p:cNvGraphicFramePr>
          <p:nvPr/>
        </p:nvGraphicFramePr>
        <p:xfrm>
          <a:off x="735013" y="2146300"/>
          <a:ext cx="5975350" cy="3270250"/>
        </p:xfrm>
        <a:graphic>
          <a:graphicData uri="http://schemas.openxmlformats.org/presentationml/2006/ole">
            <mc:AlternateContent xmlns:mc="http://schemas.openxmlformats.org/markup-compatibility/2006">
              <mc:Choice xmlns:v="urn:schemas-microsoft-com:vml" Requires="v">
                <p:oleObj spid="_x0000_s54282" name="Equation" r:id="rId3" imgW="2552700" imgH="1397000" progId="Equation.3">
                  <p:embed/>
                </p:oleObj>
              </mc:Choice>
              <mc:Fallback>
                <p:oleObj name="Equation" r:id="rId3" imgW="2552700" imgH="1397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13" y="2146300"/>
                        <a:ext cx="5975350" cy="327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p:txBody>
          <a:bodyPr/>
          <a:lstStyle/>
          <a:p>
            <a:pPr eaLnBrk="1" hangingPunct="1"/>
            <a:r>
              <a:rPr lang="en-GB" altLang="en-US" smtClean="0"/>
              <a:t>Two groups of parasites:</a:t>
            </a:r>
          </a:p>
        </p:txBody>
      </p:sp>
      <p:sp>
        <p:nvSpPr>
          <p:cNvPr id="8195" name="Rectangle 3"/>
          <p:cNvSpPr>
            <a:spLocks noGrp="1"/>
          </p:cNvSpPr>
          <p:nvPr>
            <p:ph type="body" idx="1"/>
          </p:nvPr>
        </p:nvSpPr>
        <p:spPr>
          <a:xfrm>
            <a:off x="457200" y="1600200"/>
            <a:ext cx="8229600" cy="3284538"/>
          </a:xfrm>
        </p:spPr>
        <p:txBody>
          <a:bodyPr/>
          <a:lstStyle/>
          <a:p>
            <a:pPr eaLnBrk="1" hangingPunct="1"/>
            <a:r>
              <a:rPr lang="en-GB" altLang="en-US" smtClean="0"/>
              <a:t>Microparasites</a:t>
            </a:r>
          </a:p>
          <a:p>
            <a:pPr lvl="1" eaLnBrk="1" hangingPunct="1"/>
            <a:r>
              <a:rPr lang="en-GB" altLang="en-US" smtClean="0"/>
              <a:t>Have direct and often rapid reproduction within the host</a:t>
            </a:r>
          </a:p>
          <a:p>
            <a:pPr eaLnBrk="1" hangingPunct="1"/>
            <a:r>
              <a:rPr lang="en-GB" altLang="en-US" smtClean="0"/>
              <a:t>Macroparasites</a:t>
            </a:r>
          </a:p>
          <a:p>
            <a:pPr lvl="1" eaLnBrk="1" hangingPunct="1"/>
            <a:r>
              <a:rPr lang="en-GB" altLang="en-US" smtClean="0"/>
              <a:t>Do not multiply directly within their host</a:t>
            </a:r>
          </a:p>
          <a:p>
            <a:pPr lvl="1" eaLnBrk="1" hangingPunct="1"/>
            <a:endParaRPr lang="en-GB" altLang="en-US" smtClean="0"/>
          </a:p>
          <a:p>
            <a:pPr eaLnBrk="1" hangingPunct="1">
              <a:buFont typeface="Arial" panose="020B0604020202020204" pitchFamily="34" charset="0"/>
              <a:buNone/>
            </a:pPr>
            <a:endParaRPr lang="en-GB" altLang="en-US" sz="2800" smtClean="0"/>
          </a:p>
        </p:txBody>
      </p:sp>
      <p:sp>
        <p:nvSpPr>
          <p:cNvPr id="71684" name="Text Box 4"/>
          <p:cNvSpPr txBox="1">
            <a:spLocks noChangeArrowheads="1"/>
          </p:cNvSpPr>
          <p:nvPr/>
        </p:nvSpPr>
        <p:spPr bwMode="auto">
          <a:xfrm>
            <a:off x="533400" y="5562600"/>
            <a:ext cx="86868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FontTx/>
              <a:buNone/>
            </a:pPr>
            <a:r>
              <a:rPr lang="en-GB" altLang="en-US" sz="2800"/>
              <a:t>This difference leads to a convenient dichotomy</a:t>
            </a:r>
          </a:p>
          <a:p>
            <a:pPr eaLnBrk="1" hangingPunct="1">
              <a:spcBef>
                <a:spcPct val="50000"/>
              </a:spcBef>
              <a:buFontTx/>
              <a:buNone/>
            </a:pPr>
            <a:endParaRPr lang="en-GB" altLang="en-US" sz="2800">
              <a:latin typeface="Univers"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684"/>
                                        </p:tgtEl>
                                        <p:attrNameLst>
                                          <p:attrName>style.visibility</p:attrName>
                                        </p:attrNameLst>
                                      </p:cBhvr>
                                      <p:to>
                                        <p:strVal val="visible"/>
                                      </p:to>
                                    </p:set>
                                    <p:anim calcmode="lin" valueType="num">
                                      <p:cBhvr additive="base">
                                        <p:cTn id="7" dur="500" fill="hold"/>
                                        <p:tgtEl>
                                          <p:spTgt spid="71684"/>
                                        </p:tgtEl>
                                        <p:attrNameLst>
                                          <p:attrName>ppt_x</p:attrName>
                                        </p:attrNameLst>
                                      </p:cBhvr>
                                      <p:tavLst>
                                        <p:tav tm="0">
                                          <p:val>
                                            <p:strVal val="#ppt_x"/>
                                          </p:val>
                                        </p:tav>
                                        <p:tav tm="100000">
                                          <p:val>
                                            <p:strVal val="#ppt_x"/>
                                          </p:val>
                                        </p:tav>
                                      </p:tavLst>
                                    </p:anim>
                                    <p:anim calcmode="lin" valueType="num">
                                      <p:cBhvr additive="base">
                                        <p:cTn id="8" dur="500" fill="hold"/>
                                        <p:tgtEl>
                                          <p:spTgt spid="71684"/>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71684"/>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p:txBody>
          <a:bodyPr/>
          <a:lstStyle/>
          <a:p>
            <a:pPr eaLnBrk="1" hangingPunct="1"/>
            <a:r>
              <a:rPr lang="en-GB" altLang="en-US" smtClean="0"/>
              <a:t>A model for measles</a:t>
            </a:r>
          </a:p>
        </p:txBody>
      </p:sp>
      <p:sp>
        <p:nvSpPr>
          <p:cNvPr id="226307" name="Rectangle 3"/>
          <p:cNvSpPr>
            <a:spLocks noGrp="1"/>
          </p:cNvSpPr>
          <p:nvPr>
            <p:ph type="body" sz="half" idx="1"/>
          </p:nvPr>
        </p:nvSpPr>
        <p:spPr>
          <a:xfrm>
            <a:off x="457200" y="1600200"/>
            <a:ext cx="7138988" cy="4525963"/>
          </a:xfrm>
        </p:spPr>
        <p:txBody>
          <a:bodyPr/>
          <a:lstStyle/>
          <a:p>
            <a:pPr eaLnBrk="1" hangingPunct="1">
              <a:lnSpc>
                <a:spcPct val="90000"/>
              </a:lnSpc>
            </a:pPr>
            <a:r>
              <a:rPr lang="en-GB" altLang="en-US" sz="2400" smtClean="0"/>
              <a:t>On the basis of these parameters you can work out what the average age of contraction measles is, if the disease is endemic</a:t>
            </a:r>
          </a:p>
          <a:p>
            <a:pPr eaLnBrk="1" hangingPunct="1">
              <a:lnSpc>
                <a:spcPct val="90000"/>
              </a:lnSpc>
            </a:pPr>
            <a:r>
              <a:rPr lang="en-GB" altLang="en-US" sz="2400" smtClean="0"/>
              <a:t>The force of infection at equilibrium is </a:t>
            </a:r>
            <a:r>
              <a:rPr lang="en-GB" altLang="en-US" sz="2400" i="1" smtClean="0">
                <a:latin typeface="Symbol" panose="05050102010706020507" pitchFamily="18" charset="2"/>
              </a:rPr>
              <a:t>b</a:t>
            </a:r>
            <a:r>
              <a:rPr lang="en-GB" altLang="en-US" sz="2400" i="1" smtClean="0"/>
              <a:t>I</a:t>
            </a:r>
            <a:r>
              <a:rPr lang="en-GB" altLang="en-US" sz="2400" i="1" baseline="30000" smtClean="0"/>
              <a:t>*</a:t>
            </a:r>
            <a:r>
              <a:rPr lang="en-GB" altLang="en-US" sz="2400" i="1" smtClean="0"/>
              <a:t>/N</a:t>
            </a:r>
          </a:p>
          <a:p>
            <a:pPr eaLnBrk="1" hangingPunct="1">
              <a:lnSpc>
                <a:spcPct val="90000"/>
              </a:lnSpc>
            </a:pPr>
            <a:r>
              <a:rPr lang="en-GB" altLang="en-US" sz="2400" smtClean="0"/>
              <a:t>The average time until infection is </a:t>
            </a:r>
            <a:endParaRPr lang="en-GB" altLang="en-US" sz="2400" i="1" smtClean="0"/>
          </a:p>
          <a:p>
            <a:pPr eaLnBrk="1" hangingPunct="1">
              <a:lnSpc>
                <a:spcPct val="90000"/>
              </a:lnSpc>
            </a:pPr>
            <a:endParaRPr lang="en-GB" altLang="en-US" sz="2400" smtClean="0"/>
          </a:p>
          <a:p>
            <a:pPr eaLnBrk="1" hangingPunct="1">
              <a:lnSpc>
                <a:spcPct val="90000"/>
              </a:lnSpc>
            </a:pPr>
            <a:endParaRPr lang="en-GB" altLang="en-US" sz="2400" smtClean="0"/>
          </a:p>
          <a:p>
            <a:pPr eaLnBrk="1" hangingPunct="1">
              <a:lnSpc>
                <a:spcPct val="90000"/>
              </a:lnSpc>
            </a:pPr>
            <a:r>
              <a:rPr lang="en-GB" altLang="en-US" sz="2400" smtClean="0"/>
              <a:t>This is the average lifetime divided by R</a:t>
            </a:r>
            <a:r>
              <a:rPr lang="en-GB" altLang="en-US" sz="2400" baseline="-25000" smtClean="0"/>
              <a:t>0</a:t>
            </a:r>
            <a:r>
              <a:rPr lang="en-GB" altLang="en-US" sz="2400" smtClean="0"/>
              <a:t>-1</a:t>
            </a:r>
          </a:p>
          <a:p>
            <a:pPr eaLnBrk="1" hangingPunct="1">
              <a:lnSpc>
                <a:spcPct val="90000"/>
              </a:lnSpc>
            </a:pPr>
            <a:r>
              <a:rPr lang="en-GB" altLang="en-US" sz="2400" smtClean="0"/>
              <a:t>This is about 4-5 years of age</a:t>
            </a:r>
          </a:p>
          <a:p>
            <a:pPr eaLnBrk="1" hangingPunct="1">
              <a:lnSpc>
                <a:spcPct val="90000"/>
              </a:lnSpc>
            </a:pPr>
            <a:r>
              <a:rPr lang="en-GB" altLang="en-US" sz="2400" b="1" smtClean="0"/>
              <a:t>Measles is a childhood disease because the  R</a:t>
            </a:r>
            <a:r>
              <a:rPr lang="en-GB" altLang="en-US" sz="2400" b="1" baseline="-25000" smtClean="0"/>
              <a:t>0 </a:t>
            </a:r>
            <a:r>
              <a:rPr lang="en-GB" altLang="en-US" sz="2400" b="1" smtClean="0"/>
              <a:t> is high, not because it cannot infect adults </a:t>
            </a:r>
            <a:endParaRPr lang="en-GB" altLang="en-US" sz="2400" b="1" baseline="-25000" smtClean="0"/>
          </a:p>
          <a:p>
            <a:pPr eaLnBrk="1" hangingPunct="1">
              <a:lnSpc>
                <a:spcPct val="90000"/>
              </a:lnSpc>
            </a:pPr>
            <a:endParaRPr lang="en-GB" altLang="en-US" sz="2400" b="1" baseline="-25000" smtClean="0"/>
          </a:p>
          <a:p>
            <a:pPr eaLnBrk="1" hangingPunct="1">
              <a:lnSpc>
                <a:spcPct val="90000"/>
              </a:lnSpc>
              <a:buFont typeface="Arial" panose="020B0604020202020204" pitchFamily="34" charset="0"/>
              <a:buNone/>
            </a:pPr>
            <a:endParaRPr lang="en-GB" altLang="en-US" sz="2400" smtClean="0">
              <a:latin typeface="Symbol" panose="05050102010706020507" pitchFamily="18" charset="2"/>
            </a:endParaRPr>
          </a:p>
        </p:txBody>
      </p:sp>
      <p:graphicFrame>
        <p:nvGraphicFramePr>
          <p:cNvPr id="55300" name="Object 4"/>
          <p:cNvGraphicFramePr>
            <a:graphicFrameLocks noChangeAspect="1"/>
          </p:cNvGraphicFramePr>
          <p:nvPr>
            <p:ph sz="half" idx="2"/>
          </p:nvPr>
        </p:nvGraphicFramePr>
        <p:xfrm>
          <a:off x="1765300" y="3357563"/>
          <a:ext cx="3527425" cy="762000"/>
        </p:xfrm>
        <a:graphic>
          <a:graphicData uri="http://schemas.openxmlformats.org/presentationml/2006/ole">
            <mc:AlternateContent xmlns:mc="http://schemas.openxmlformats.org/markup-compatibility/2006">
              <mc:Choice xmlns:v="urn:schemas-microsoft-com:vml" Requires="v">
                <p:oleObj spid="_x0000_s55306" name="Equation" r:id="rId3" imgW="2349500" imgH="508000" progId="Equation.3">
                  <p:embed/>
                </p:oleObj>
              </mc:Choice>
              <mc:Fallback>
                <p:oleObj name="Equation" r:id="rId3" imgW="2349500" imgH="508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300" y="3357563"/>
                        <a:ext cx="352742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6307">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6307">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63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GB" altLang="en-US" smtClean="0"/>
              <a:t>exercise</a:t>
            </a:r>
          </a:p>
        </p:txBody>
      </p:sp>
      <p:sp>
        <p:nvSpPr>
          <p:cNvPr id="56323" name="Content Placeholder 2"/>
          <p:cNvSpPr>
            <a:spLocks noGrp="1"/>
          </p:cNvSpPr>
          <p:nvPr>
            <p:ph idx="1"/>
          </p:nvPr>
        </p:nvSpPr>
        <p:spPr/>
        <p:txBody>
          <a:bodyPr/>
          <a:lstStyle/>
          <a:p>
            <a:r>
              <a:rPr lang="en-GB" altLang="en-US" b="1" smtClean="0"/>
              <a:t>Investigate the dynamics of the SIR model</a:t>
            </a:r>
            <a:endParaRPr lang="en-GB" altLang="en-US" smtClean="0"/>
          </a:p>
          <a:p>
            <a:endParaRPr lang="en-US" altLang="en-US"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p:txBody>
          <a:bodyPr/>
          <a:lstStyle/>
          <a:p>
            <a:pPr eaLnBrk="1" hangingPunct="1"/>
            <a:r>
              <a:rPr lang="en-GB" altLang="en-US" smtClean="0"/>
              <a:t>A model for measles</a:t>
            </a:r>
          </a:p>
        </p:txBody>
      </p:sp>
      <p:sp>
        <p:nvSpPr>
          <p:cNvPr id="57347" name="Rectangle 3"/>
          <p:cNvSpPr>
            <a:spLocks noGrp="1"/>
          </p:cNvSpPr>
          <p:nvPr>
            <p:ph type="body" idx="1"/>
          </p:nvPr>
        </p:nvSpPr>
        <p:spPr/>
        <p:txBody>
          <a:bodyPr/>
          <a:lstStyle/>
          <a:p>
            <a:pPr eaLnBrk="1" hangingPunct="1">
              <a:buFont typeface="Arial" panose="020B0604020202020204" pitchFamily="34" charset="0"/>
              <a:buNone/>
            </a:pPr>
            <a:r>
              <a:rPr lang="en-GB" altLang="en-US" smtClean="0"/>
              <a:t>Solutions:</a:t>
            </a:r>
          </a:p>
        </p:txBody>
      </p:sp>
      <p:pic>
        <p:nvPicPr>
          <p:cNvPr id="573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300413"/>
            <a:ext cx="4419600" cy="271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276600"/>
            <a:ext cx="4419600"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81000"/>
            <a:ext cx="439578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27334"/>
                                        </p:tgtEl>
                                        <p:attrNameLst>
                                          <p:attrName>style.visibility</p:attrName>
                                        </p:attrNameLst>
                                      </p:cBhvr>
                                      <p:to>
                                        <p:strVal val="visible"/>
                                      </p:to>
                                    </p:set>
                                    <p:anim calcmode="lin" valueType="num">
                                      <p:cBhvr additive="base">
                                        <p:cTn id="7" dur="500" fill="hold"/>
                                        <p:tgtEl>
                                          <p:spTgt spid="227334"/>
                                        </p:tgtEl>
                                        <p:attrNameLst>
                                          <p:attrName>ppt_x</p:attrName>
                                        </p:attrNameLst>
                                      </p:cBhvr>
                                      <p:tavLst>
                                        <p:tav tm="0">
                                          <p:val>
                                            <p:strVal val="0-#ppt_w/2"/>
                                          </p:val>
                                        </p:tav>
                                        <p:tav tm="100000">
                                          <p:val>
                                            <p:strVal val="#ppt_x"/>
                                          </p:val>
                                        </p:tav>
                                      </p:tavLst>
                                    </p:anim>
                                    <p:anim calcmode="lin" valueType="num">
                                      <p:cBhvr additive="base">
                                        <p:cTn id="8" dur="500" fill="hold"/>
                                        <p:tgtEl>
                                          <p:spTgt spid="2273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882650"/>
            <a:ext cx="8048625" cy="591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3"/>
          <p:cNvSpPr txBox="1">
            <a:spLocks noChangeArrowheads="1"/>
          </p:cNvSpPr>
          <p:nvPr/>
        </p:nvSpPr>
        <p:spPr bwMode="auto">
          <a:xfrm rot="-5400000">
            <a:off x="-1516062" y="3505200"/>
            <a:ext cx="50292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Cases in England and Wales</a:t>
            </a:r>
          </a:p>
        </p:txBody>
      </p:sp>
      <p:sp>
        <p:nvSpPr>
          <p:cNvPr id="58372" name="Text Box 4"/>
          <p:cNvSpPr txBox="1">
            <a:spLocks noChangeArrowheads="1"/>
          </p:cNvSpPr>
          <p:nvPr/>
        </p:nvSpPr>
        <p:spPr bwMode="auto">
          <a:xfrm>
            <a:off x="3398838" y="6272213"/>
            <a:ext cx="3236912"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Time (years)</a:t>
            </a:r>
          </a:p>
        </p:txBody>
      </p:sp>
      <p:sp>
        <p:nvSpPr>
          <p:cNvPr id="58373" name="Text Box 5"/>
          <p:cNvSpPr txBox="1">
            <a:spLocks noChangeArrowheads="1"/>
          </p:cNvSpPr>
          <p:nvPr/>
        </p:nvSpPr>
        <p:spPr bwMode="auto">
          <a:xfrm>
            <a:off x="7459663" y="6426200"/>
            <a:ext cx="54435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200">
                <a:latin typeface="Univers" pitchFamily="34" charset="0"/>
              </a:rPr>
              <a:t>Source: M. Keeling</a:t>
            </a:r>
          </a:p>
        </p:txBody>
      </p:sp>
      <p:sp>
        <p:nvSpPr>
          <p:cNvPr id="58374" name="Text Box 6"/>
          <p:cNvSpPr txBox="1">
            <a:spLocks noChangeArrowheads="1"/>
          </p:cNvSpPr>
          <p:nvPr/>
        </p:nvSpPr>
        <p:spPr bwMode="auto">
          <a:xfrm>
            <a:off x="866775" y="407988"/>
            <a:ext cx="78724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a:latin typeface="Univers" pitchFamily="34" charset="0"/>
              </a:rPr>
              <a:t>Measles in England and Wales (1945-1995)</a:t>
            </a:r>
          </a:p>
        </p:txBody>
      </p:sp>
      <p:sp>
        <p:nvSpPr>
          <p:cNvPr id="228359" name="Rectangle 7"/>
          <p:cNvSpPr>
            <a:spLocks noChangeArrowheads="1"/>
          </p:cNvSpPr>
          <p:nvPr/>
        </p:nvSpPr>
        <p:spPr bwMode="auto">
          <a:xfrm>
            <a:off x="4500563" y="981075"/>
            <a:ext cx="4032250" cy="5400675"/>
          </a:xfrm>
          <a:prstGeom prst="rect">
            <a:avLst/>
          </a:prstGeom>
          <a:solidFill>
            <a:srgbClr val="FF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p:txBody>
          <a:bodyPr/>
          <a:lstStyle/>
          <a:p>
            <a:pPr eaLnBrk="1" hangingPunct="1"/>
            <a:r>
              <a:rPr lang="en-GB" altLang="en-US" smtClean="0"/>
              <a:t>Variation in transmission</a:t>
            </a:r>
          </a:p>
        </p:txBody>
      </p:sp>
      <p:sp>
        <p:nvSpPr>
          <p:cNvPr id="59395" name="Rectangle 3"/>
          <p:cNvSpPr>
            <a:spLocks noGrp="1"/>
          </p:cNvSpPr>
          <p:nvPr>
            <p:ph type="body" idx="1"/>
          </p:nvPr>
        </p:nvSpPr>
        <p:spPr/>
        <p:txBody>
          <a:bodyPr/>
          <a:lstStyle/>
          <a:p>
            <a:pPr eaLnBrk="1" hangingPunct="1"/>
            <a:r>
              <a:rPr lang="en-GB" altLang="en-US" sz="2800" smtClean="0"/>
              <a:t>Measles incidence peaks every second year</a:t>
            </a:r>
          </a:p>
          <a:p>
            <a:pPr eaLnBrk="1" hangingPunct="1"/>
            <a:r>
              <a:rPr lang="en-GB" altLang="en-US" sz="2800" smtClean="0"/>
              <a:t>It has been suggested that this is because the transmission is not constant but varies over the season (school terms)</a:t>
            </a:r>
          </a:p>
          <a:p>
            <a:pPr eaLnBrk="1" hangingPunct="1"/>
            <a:r>
              <a:rPr lang="en-GB" altLang="en-US" sz="2800" smtClean="0"/>
              <a:t>We can include this in the model by changing </a:t>
            </a:r>
            <a:r>
              <a:rPr lang="en-GB" altLang="en-US" sz="2800" smtClean="0">
                <a:latin typeface="Symbol" panose="05050102010706020507" pitchFamily="18" charset="2"/>
              </a:rPr>
              <a:t>b</a:t>
            </a:r>
            <a:r>
              <a:rPr lang="en-GB" altLang="en-US" sz="2800" smtClean="0"/>
              <a:t> with time, so that it changes periodically</a:t>
            </a:r>
            <a:endParaRPr lang="en-GB" altLang="en-US" sz="2800" baseline="-25000" smtClean="0"/>
          </a:p>
          <a:p>
            <a:pPr eaLnBrk="1" hangingPunct="1">
              <a:buFont typeface="Arial" panose="020B0604020202020204" pitchFamily="34" charset="0"/>
              <a:buNone/>
            </a:pPr>
            <a:endParaRPr lang="en-GB" altLang="en-US" sz="2800" smtClean="0">
              <a:latin typeface="Symbol" panose="05050102010706020507" pitchFamily="18" charset="2"/>
            </a:endParaRPr>
          </a:p>
        </p:txBody>
      </p:sp>
      <p:pic>
        <p:nvPicPr>
          <p:cNvPr id="4" name="Picture 3"/>
          <p:cNvPicPr>
            <a:picLocks noChangeAspect="1"/>
          </p:cNvPicPr>
          <p:nvPr/>
        </p:nvPicPr>
        <p:blipFill>
          <a:blip r:embed="rId2"/>
          <a:stretch>
            <a:fillRect/>
          </a:stretch>
        </p:blipFill>
        <p:spPr>
          <a:xfrm>
            <a:off x="6156325" y="4581525"/>
            <a:ext cx="2700338" cy="201612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p:nvPr>
        </p:nvSpPr>
        <p:spPr/>
        <p:txBody>
          <a:bodyPr/>
          <a:lstStyle/>
          <a:p>
            <a:pPr eaLnBrk="1" hangingPunct="1"/>
            <a:r>
              <a:rPr lang="en-GB" altLang="en-US" smtClean="0"/>
              <a:t>A model for measles</a:t>
            </a:r>
          </a:p>
        </p:txBody>
      </p:sp>
      <p:sp>
        <p:nvSpPr>
          <p:cNvPr id="60419" name="Rectangle 3"/>
          <p:cNvSpPr>
            <a:spLocks noGrp="1"/>
          </p:cNvSpPr>
          <p:nvPr>
            <p:ph type="body" sz="half" idx="1"/>
          </p:nvPr>
        </p:nvSpPr>
        <p:spPr/>
        <p:txBody>
          <a:bodyPr/>
          <a:lstStyle/>
          <a:p>
            <a:pPr eaLnBrk="1" hangingPunct="1"/>
            <a:r>
              <a:rPr lang="en-GB" altLang="en-US" sz="2800" smtClean="0"/>
              <a:t>the SIR model:</a:t>
            </a:r>
          </a:p>
          <a:p>
            <a:pPr eaLnBrk="1" hangingPunct="1">
              <a:buFont typeface="Arial" panose="020B0604020202020204" pitchFamily="34" charset="0"/>
              <a:buNone/>
            </a:pPr>
            <a:endParaRPr lang="en-GB" altLang="en-US" sz="2800" smtClean="0">
              <a:latin typeface="Symbol" panose="05050102010706020507" pitchFamily="18" charset="2"/>
            </a:endParaRPr>
          </a:p>
        </p:txBody>
      </p:sp>
      <p:graphicFrame>
        <p:nvGraphicFramePr>
          <p:cNvPr id="60420" name="Object 4"/>
          <p:cNvGraphicFramePr>
            <a:graphicFrameLocks noChangeAspect="1"/>
          </p:cNvGraphicFramePr>
          <p:nvPr/>
        </p:nvGraphicFramePr>
        <p:xfrm>
          <a:off x="538163" y="2060575"/>
          <a:ext cx="4098925" cy="2981325"/>
        </p:xfrm>
        <a:graphic>
          <a:graphicData uri="http://schemas.openxmlformats.org/presentationml/2006/ole">
            <mc:AlternateContent xmlns:mc="http://schemas.openxmlformats.org/markup-compatibility/2006">
              <mc:Choice xmlns:v="urn:schemas-microsoft-com:vml" Requires="v">
                <p:oleObj spid="_x0000_s60436" name="Equation" r:id="rId3" imgW="1676400" imgH="1219200" progId="Equation.3">
                  <p:embed/>
                </p:oleObj>
              </mc:Choice>
              <mc:Fallback>
                <p:oleObj name="Equation" r:id="rId3" imgW="1676400" imgH="1219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3" y="2060575"/>
                        <a:ext cx="4098925" cy="298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421" name="Group 10"/>
          <p:cNvGrpSpPr>
            <a:grpSpLocks/>
          </p:cNvGrpSpPr>
          <p:nvPr/>
        </p:nvGrpSpPr>
        <p:grpSpPr bwMode="auto">
          <a:xfrm>
            <a:off x="250825" y="5445125"/>
            <a:ext cx="4175125" cy="1022350"/>
            <a:chOff x="703" y="3521"/>
            <a:chExt cx="2630" cy="644"/>
          </a:xfrm>
        </p:grpSpPr>
        <p:sp>
          <p:nvSpPr>
            <p:cNvPr id="60424" name="Rectangle 6"/>
            <p:cNvSpPr>
              <a:spLocks noChangeArrowheads="1"/>
            </p:cNvSpPr>
            <p:nvPr/>
          </p:nvSpPr>
          <p:spPr bwMode="auto">
            <a:xfrm>
              <a:off x="703" y="3521"/>
              <a:ext cx="8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Times New Roman" panose="02020603050405020304" pitchFamily="18" charset="0"/>
                </a:rPr>
                <a:t>But now </a:t>
              </a:r>
              <a:endParaRPr lang="en-US" altLang="en-US" sz="2400">
                <a:latin typeface="Times New Roman" panose="02020603050405020304" pitchFamily="18" charset="0"/>
              </a:endParaRPr>
            </a:p>
          </p:txBody>
        </p:sp>
        <p:graphicFrame>
          <p:nvGraphicFramePr>
            <p:cNvPr id="60425" name="Object 7"/>
            <p:cNvGraphicFramePr>
              <a:graphicFrameLocks noChangeAspect="1"/>
            </p:cNvGraphicFramePr>
            <p:nvPr/>
          </p:nvGraphicFramePr>
          <p:xfrm>
            <a:off x="1475" y="3568"/>
            <a:ext cx="1858" cy="597"/>
          </p:xfrm>
          <a:graphic>
            <a:graphicData uri="http://schemas.openxmlformats.org/presentationml/2006/ole">
              <mc:AlternateContent xmlns:mc="http://schemas.openxmlformats.org/markup-compatibility/2006">
                <mc:Choice xmlns:v="urn:schemas-microsoft-com:vml" Requires="v">
                  <p:oleObj spid="_x0000_s60437" name="Equation" r:id="rId5" imgW="1422400" imgH="457200" progId="Equation.3">
                    <p:embed/>
                  </p:oleObj>
                </mc:Choice>
                <mc:Fallback>
                  <p:oleObj name="Equation" r:id="rId5" imgW="1422400" imgH="457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5" y="3568"/>
                          <a:ext cx="1858" cy="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60422"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925" y="4267200"/>
            <a:ext cx="3671888"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Text Box 11"/>
          <p:cNvSpPr txBox="1">
            <a:spLocks noChangeArrowheads="1"/>
          </p:cNvSpPr>
          <p:nvPr/>
        </p:nvSpPr>
        <p:spPr bwMode="auto">
          <a:xfrm>
            <a:off x="8172450" y="6453188"/>
            <a:ext cx="97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t>time</a:t>
            </a:r>
            <a:endParaRPr lang="en-US" altLang="en-US" sz="180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GB" altLang="en-US" smtClean="0"/>
              <a:t>exercise</a:t>
            </a:r>
          </a:p>
        </p:txBody>
      </p:sp>
      <p:sp>
        <p:nvSpPr>
          <p:cNvPr id="61443" name="Text Placeholder 2"/>
          <p:cNvSpPr>
            <a:spLocks noGrp="1"/>
          </p:cNvSpPr>
          <p:nvPr>
            <p:ph type="body" sz="half" idx="1"/>
          </p:nvPr>
        </p:nvSpPr>
        <p:spPr>
          <a:xfrm>
            <a:off x="457200" y="1600200"/>
            <a:ext cx="8229600" cy="4525963"/>
          </a:xfrm>
        </p:spPr>
        <p:txBody>
          <a:bodyPr/>
          <a:lstStyle/>
          <a:p>
            <a:r>
              <a:rPr lang="en-GB" altLang="en-US" b="1" smtClean="0"/>
              <a:t>Investigate the periodically forced SIR model</a:t>
            </a:r>
            <a:endParaRPr lang="en-US" altLang="en-US" smtClean="0"/>
          </a:p>
        </p:txBody>
      </p:sp>
      <p:sp>
        <p:nvSpPr>
          <p:cNvPr id="61444" name="Content Placeholder 3"/>
          <p:cNvSpPr>
            <a:spLocks noGrp="1"/>
          </p:cNvSpPr>
          <p:nvPr>
            <p:ph sz="half" idx="2"/>
          </p:nvPr>
        </p:nvSpPr>
        <p:spPr>
          <a:xfrm>
            <a:off x="1116013" y="1600200"/>
            <a:ext cx="7570787" cy="4525963"/>
          </a:xfrm>
        </p:spPr>
        <p:txBody>
          <a:bodyPr/>
          <a:lstStyle/>
          <a:p>
            <a:endParaRPr lang="en-US" altLang="en-US" smtClean="0"/>
          </a:p>
          <a:p>
            <a:endParaRPr lang="en-US" altLang="en-US" smtClean="0"/>
          </a:p>
          <a:p>
            <a:r>
              <a:rPr lang="en-US" altLang="en-US" smtClean="0"/>
              <a:t>The bifurcation diagram  worked on some machines, not on others. Do a screen shot of the final result as a back up.</a:t>
            </a:r>
          </a:p>
          <a:p>
            <a:r>
              <a:rPr lang="en-US" altLang="en-US" smtClean="0"/>
              <a:t>Need to spread the exercise out. First, look at dynamics, then bif diagram</a:t>
            </a:r>
          </a:p>
          <a:p>
            <a:r>
              <a:rPr lang="en-US" altLang="en-US" smtClean="0"/>
              <a:t>To visualize the dynamics: show beta(t) and I(t) for both one and two period cycles.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p:nvPr>
        </p:nvSpPr>
        <p:spPr/>
        <p:txBody>
          <a:bodyPr/>
          <a:lstStyle/>
          <a:p>
            <a:pPr eaLnBrk="1" hangingPunct="1"/>
            <a:r>
              <a:rPr lang="en-GB" altLang="en-US" sz="4000" smtClean="0"/>
              <a:t>If variation in transmission</a:t>
            </a:r>
            <a:br>
              <a:rPr lang="en-GB" altLang="en-US" sz="4000" smtClean="0"/>
            </a:br>
            <a:r>
              <a:rPr lang="en-GB" altLang="en-US" sz="4000" smtClean="0"/>
              <a:t>included in the model:</a:t>
            </a:r>
          </a:p>
        </p:txBody>
      </p:sp>
      <p:sp>
        <p:nvSpPr>
          <p:cNvPr id="62467" name="Rectangle 3"/>
          <p:cNvSpPr>
            <a:spLocks noGrp="1"/>
          </p:cNvSpPr>
          <p:nvPr>
            <p:ph type="body" idx="1"/>
          </p:nvPr>
        </p:nvSpPr>
        <p:spPr/>
        <p:txBody>
          <a:bodyPr/>
          <a:lstStyle/>
          <a:p>
            <a:pPr eaLnBrk="1" hangingPunct="1"/>
            <a:r>
              <a:rPr lang="en-GB" altLang="en-US" smtClean="0"/>
              <a:t>Result:</a:t>
            </a:r>
            <a:endParaRPr lang="en-GB" altLang="en-US" baseline="-25000" smtClean="0"/>
          </a:p>
          <a:p>
            <a:pPr eaLnBrk="1" hangingPunct="1">
              <a:buFont typeface="Arial" panose="020B0604020202020204" pitchFamily="34" charset="0"/>
              <a:buNone/>
            </a:pPr>
            <a:endParaRPr lang="en-GB" altLang="en-US" smtClean="0">
              <a:latin typeface="Symbol" panose="05050102010706020507" pitchFamily="18" charset="2"/>
            </a:endParaRPr>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124200"/>
            <a:ext cx="3938588"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013" y="3124200"/>
            <a:ext cx="4090987"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4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667000"/>
            <a:ext cx="6248400"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30406"/>
                                        </p:tgtEl>
                                        <p:attrNameLst>
                                          <p:attrName>style.visibility</p:attrName>
                                        </p:attrNameLst>
                                      </p:cBhvr>
                                      <p:to>
                                        <p:strVal val="visible"/>
                                      </p:to>
                                    </p:set>
                                    <p:anim calcmode="lin" valueType="num">
                                      <p:cBhvr additive="base">
                                        <p:cTn id="7" dur="500" fill="hold"/>
                                        <p:tgtEl>
                                          <p:spTgt spid="230406"/>
                                        </p:tgtEl>
                                        <p:attrNameLst>
                                          <p:attrName>ppt_x</p:attrName>
                                        </p:attrNameLst>
                                      </p:cBhvr>
                                      <p:tavLst>
                                        <p:tav tm="0">
                                          <p:val>
                                            <p:strVal val="0-#ppt_w/2"/>
                                          </p:val>
                                        </p:tav>
                                        <p:tav tm="100000">
                                          <p:val>
                                            <p:strVal val="#ppt_x"/>
                                          </p:val>
                                        </p:tav>
                                      </p:tavLst>
                                    </p:anim>
                                    <p:anim calcmode="lin" valueType="num">
                                      <p:cBhvr additive="base">
                                        <p:cTn id="8" dur="500" fill="hold"/>
                                        <p:tgtEl>
                                          <p:spTgt spid="2304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p:nvPr>
        </p:nvSpPr>
        <p:spPr/>
        <p:txBody>
          <a:bodyPr/>
          <a:lstStyle/>
          <a:p>
            <a:pPr eaLnBrk="1" hangingPunct="1"/>
            <a:r>
              <a:rPr lang="en-GB" altLang="en-US" smtClean="0"/>
              <a:t>Variation in transmission</a:t>
            </a:r>
          </a:p>
        </p:txBody>
      </p:sp>
      <p:sp>
        <p:nvSpPr>
          <p:cNvPr id="63491" name="Rectangle 3"/>
          <p:cNvSpPr>
            <a:spLocks noGrp="1"/>
          </p:cNvSpPr>
          <p:nvPr>
            <p:ph type="body" idx="1"/>
          </p:nvPr>
        </p:nvSpPr>
        <p:spPr/>
        <p:txBody>
          <a:bodyPr/>
          <a:lstStyle/>
          <a:p>
            <a:pPr eaLnBrk="1" hangingPunct="1"/>
            <a:r>
              <a:rPr lang="en-GB" altLang="en-US" smtClean="0"/>
              <a:t>This lends support to the suggestion that the periodicity is caused because of the seasonal forcing of the transmission rate</a:t>
            </a:r>
            <a:endParaRPr lang="en-GB" altLang="en-US" baseline="-25000" smtClean="0"/>
          </a:p>
          <a:p>
            <a:pPr eaLnBrk="1" hangingPunct="1">
              <a:buFont typeface="Arial" panose="020B0604020202020204" pitchFamily="34" charset="0"/>
              <a:buNone/>
            </a:pPr>
            <a:endParaRPr lang="en-GB" altLang="en-US" smtClean="0">
              <a:latin typeface="Symbol" panose="05050102010706020507" pitchFamily="18" charset="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p:cNvSpPr>
          <p:nvPr>
            <p:ph type="title"/>
          </p:nvPr>
        </p:nvSpPr>
        <p:spPr/>
        <p:txBody>
          <a:bodyPr/>
          <a:lstStyle/>
          <a:p>
            <a:pPr eaLnBrk="1" hangingPunct="1"/>
            <a:r>
              <a:rPr lang="en-GB" altLang="en-US" smtClean="0"/>
              <a:t>Seasonal variation in transmission</a:t>
            </a:r>
          </a:p>
        </p:txBody>
      </p:sp>
      <p:sp>
        <p:nvSpPr>
          <p:cNvPr id="64515" name="Rectangle 3"/>
          <p:cNvSpPr>
            <a:spLocks noGrp="1"/>
          </p:cNvSpPr>
          <p:nvPr>
            <p:ph type="body" idx="1"/>
          </p:nvPr>
        </p:nvSpPr>
        <p:spPr/>
        <p:txBody>
          <a:bodyPr/>
          <a:lstStyle/>
          <a:p>
            <a:pPr eaLnBrk="1" hangingPunct="1"/>
            <a:endParaRPr lang="en-GB" altLang="en-US" smtClean="0"/>
          </a:p>
          <a:p>
            <a:pPr eaLnBrk="1" hangingPunct="1"/>
            <a:r>
              <a:rPr lang="en-GB" altLang="en-US" smtClean="0"/>
              <a:t>Earn et al. (2000) studied a SEIR (susceptible-exposed-infected-recovered) model with seasonal forcing</a:t>
            </a:r>
          </a:p>
          <a:p>
            <a:pPr eaLnBrk="1" hangingPunct="1"/>
            <a:r>
              <a:rPr lang="en-GB" altLang="en-US" smtClean="0"/>
              <a:t>They produced the following figure</a:t>
            </a:r>
            <a:endParaRPr lang="en-GB" altLang="en-US" baseline="-25000" smtClean="0"/>
          </a:p>
          <a:p>
            <a:pPr eaLnBrk="1" hangingPunct="1">
              <a:buFont typeface="Arial" panose="020B0604020202020204" pitchFamily="34" charset="0"/>
              <a:buNone/>
            </a:pPr>
            <a:endParaRPr lang="en-GB" altLang="en-US" smtClean="0">
              <a:latin typeface="Symbol" panose="05050102010706020507"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p:txBody>
          <a:bodyPr/>
          <a:lstStyle/>
          <a:p>
            <a:pPr eaLnBrk="1" hangingPunct="1"/>
            <a:r>
              <a:rPr lang="en-GB" altLang="en-US" smtClean="0"/>
              <a:t>Macroparasites</a:t>
            </a:r>
          </a:p>
        </p:txBody>
      </p:sp>
      <p:sp>
        <p:nvSpPr>
          <p:cNvPr id="9219" name="Rectangle 3"/>
          <p:cNvSpPr>
            <a:spLocks noGrp="1"/>
          </p:cNvSpPr>
          <p:nvPr>
            <p:ph type="body" idx="1"/>
          </p:nvPr>
        </p:nvSpPr>
        <p:spPr>
          <a:xfrm>
            <a:off x="457200" y="1600200"/>
            <a:ext cx="8229600" cy="730250"/>
          </a:xfrm>
        </p:spPr>
        <p:txBody>
          <a:bodyPr/>
          <a:lstStyle/>
          <a:p>
            <a:pPr eaLnBrk="1" hangingPunct="1"/>
            <a:r>
              <a:rPr lang="en-GB" altLang="en-US" sz="2800" smtClean="0"/>
              <a:t>Do not multiply directly within their host</a:t>
            </a:r>
          </a:p>
        </p:txBody>
      </p:sp>
      <p:sp>
        <p:nvSpPr>
          <p:cNvPr id="72708" name="Rectangle 4"/>
          <p:cNvSpPr>
            <a:spLocks noChangeArrowheads="1"/>
          </p:cNvSpPr>
          <p:nvPr/>
        </p:nvSpPr>
        <p:spPr bwMode="auto">
          <a:xfrm>
            <a:off x="685800" y="2743200"/>
            <a:ext cx="7848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Char char="•"/>
            </a:pPr>
            <a:r>
              <a:rPr lang="en-GB" altLang="en-US" sz="2800"/>
              <a:t>Are larger and often sexual, e.g parasitic helminths and arthropods</a:t>
            </a:r>
          </a:p>
        </p:txBody>
      </p:sp>
      <p:sp>
        <p:nvSpPr>
          <p:cNvPr id="72709" name="Rectangle 5"/>
          <p:cNvSpPr>
            <a:spLocks noChangeArrowheads="1"/>
          </p:cNvSpPr>
          <p:nvPr/>
        </p:nvSpPr>
        <p:spPr bwMode="auto">
          <a:xfrm>
            <a:off x="685800" y="37338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FontTx/>
              <a:buChar char="•"/>
            </a:pPr>
            <a:r>
              <a:rPr lang="en-GB" altLang="en-US" sz="2800"/>
              <a:t>Disease intensity depends on burden</a:t>
            </a:r>
          </a:p>
        </p:txBody>
      </p:sp>
      <p:sp>
        <p:nvSpPr>
          <p:cNvPr id="72710" name="Text Box 6"/>
          <p:cNvSpPr txBox="1">
            <a:spLocks noChangeArrowheads="1"/>
          </p:cNvSpPr>
          <p:nvPr/>
        </p:nvSpPr>
        <p:spPr bwMode="auto">
          <a:xfrm>
            <a:off x="838200" y="4572000"/>
            <a:ext cx="6858000"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As a consequence:</a:t>
            </a:r>
          </a:p>
          <a:p>
            <a:pPr eaLnBrk="1" hangingPunct="1">
              <a:spcBef>
                <a:spcPct val="50000"/>
              </a:spcBef>
              <a:buFontTx/>
              <a:buChar char="•"/>
            </a:pPr>
            <a:r>
              <a:rPr lang="en-GB" altLang="en-US" sz="2800"/>
              <a:t> The individual </a:t>
            </a:r>
            <a:r>
              <a:rPr lang="en-GB" altLang="en-US" sz="2800" i="1">
                <a:solidFill>
                  <a:srgbClr val="FF0000"/>
                </a:solidFill>
              </a:rPr>
              <a:t>parasite</a:t>
            </a:r>
            <a:r>
              <a:rPr lang="en-GB" altLang="en-US" sz="2800"/>
              <a:t> is a convenient            basic unit of study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5229225"/>
            <a:ext cx="2011362"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7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27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2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autoUpdateAnimBg="0"/>
      <p:bldP spid="72709" grpId="0" autoUpdateAnimBg="0"/>
      <p:bldP spid="72710"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3"/>
          <p:cNvSpPr>
            <a:spLocks noGrp="1"/>
          </p:cNvSpPr>
          <p:nvPr>
            <p:ph type="body" idx="1"/>
          </p:nvPr>
        </p:nvSpPr>
        <p:spPr/>
        <p:txBody>
          <a:bodyPr/>
          <a:lstStyle/>
          <a:p>
            <a:pPr eaLnBrk="1" hangingPunct="1"/>
            <a:r>
              <a:rPr lang="en-GB" altLang="en-US" smtClean="0"/>
              <a:t>What is going on here?</a:t>
            </a:r>
            <a:endParaRPr lang="en-GB" altLang="en-US" baseline="-25000" smtClean="0"/>
          </a:p>
          <a:p>
            <a:pPr eaLnBrk="1" hangingPunct="1">
              <a:buFont typeface="Arial" panose="020B0604020202020204" pitchFamily="34" charset="0"/>
              <a:buNone/>
            </a:pPr>
            <a:endParaRPr lang="en-GB" altLang="en-US" smtClean="0">
              <a:latin typeface="Symbol" panose="05050102010706020507" pitchFamily="18" charset="2"/>
            </a:endParaRPr>
          </a:p>
        </p:txBody>
      </p:sp>
      <p:pic>
        <p:nvPicPr>
          <p:cNvPr id="6553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333375"/>
            <a:ext cx="8675688"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5"/>
          <p:cNvSpPr>
            <a:spLocks noGrp="1"/>
          </p:cNvSpPr>
          <p:nvPr>
            <p:ph type="title"/>
          </p:nvPr>
        </p:nvSpPr>
        <p:spPr/>
        <p:txBody>
          <a:bodyPr/>
          <a:lstStyle/>
          <a:p>
            <a:pPr eaLnBrk="1" hangingPunct="1"/>
            <a:endParaRPr lang="en-US" altLang="en-US"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p:cNvSpPr>
          <p:nvPr>
            <p:ph type="title"/>
          </p:nvPr>
        </p:nvSpPr>
        <p:spPr/>
        <p:txBody>
          <a:bodyPr/>
          <a:lstStyle/>
          <a:p>
            <a:pPr eaLnBrk="1" hangingPunct="1"/>
            <a:r>
              <a:rPr lang="en-GB" altLang="en-US" smtClean="0"/>
              <a:t>Seasonal variation in transmission</a:t>
            </a:r>
            <a:endParaRPr lang="en-US" altLang="en-US" smtClean="0"/>
          </a:p>
        </p:txBody>
      </p:sp>
      <p:sp>
        <p:nvSpPr>
          <p:cNvPr id="67587" name="Rectangle 3"/>
          <p:cNvSpPr>
            <a:spLocks noGrp="1"/>
          </p:cNvSpPr>
          <p:nvPr>
            <p:ph type="body" idx="1"/>
          </p:nvPr>
        </p:nvSpPr>
        <p:spPr>
          <a:xfrm>
            <a:off x="457200" y="1600200"/>
            <a:ext cx="4691063" cy="4525963"/>
          </a:xfrm>
        </p:spPr>
        <p:txBody>
          <a:bodyPr/>
          <a:lstStyle/>
          <a:p>
            <a:pPr eaLnBrk="1" hangingPunct="1"/>
            <a:r>
              <a:rPr lang="en-GB" altLang="en-US" smtClean="0"/>
              <a:t>This is caused by resonance</a:t>
            </a:r>
          </a:p>
          <a:p>
            <a:pPr eaLnBrk="1" hangingPunct="1"/>
            <a:r>
              <a:rPr lang="en-GB" altLang="en-US" smtClean="0"/>
              <a:t>The is a general phenomenon in forced systems where the original system has its own amplitude</a:t>
            </a:r>
          </a:p>
          <a:p>
            <a:pPr eaLnBrk="1" hangingPunct="1"/>
            <a:r>
              <a:rPr lang="en-GB" altLang="en-US" smtClean="0"/>
              <a:t>“Arnold tongues”</a:t>
            </a:r>
            <a:endParaRPr lang="en-US" altLang="en-US" smtClean="0"/>
          </a:p>
        </p:txBody>
      </p:sp>
      <p:pic>
        <p:nvPicPr>
          <p:cNvPr id="6758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575" y="1628775"/>
            <a:ext cx="4216400" cy="416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p:cNvSpPr>
          <p:nvPr>
            <p:ph type="title"/>
          </p:nvPr>
        </p:nvSpPr>
        <p:spPr/>
        <p:txBody>
          <a:bodyPr/>
          <a:lstStyle/>
          <a:p>
            <a:pPr eaLnBrk="1" hangingPunct="1"/>
            <a:r>
              <a:rPr lang="en-GB" altLang="en-US" smtClean="0"/>
              <a:t>Seasonal variation in transmission</a:t>
            </a:r>
            <a:endParaRPr lang="en-US" altLang="en-US" smtClean="0"/>
          </a:p>
        </p:txBody>
      </p:sp>
      <p:sp>
        <p:nvSpPr>
          <p:cNvPr id="68611" name="Rectangle 3"/>
          <p:cNvSpPr>
            <a:spLocks noGrp="1"/>
          </p:cNvSpPr>
          <p:nvPr>
            <p:ph type="body" idx="1"/>
          </p:nvPr>
        </p:nvSpPr>
        <p:spPr>
          <a:xfrm>
            <a:off x="457200" y="1600200"/>
            <a:ext cx="4691063" cy="4525963"/>
          </a:xfrm>
        </p:spPr>
        <p:txBody>
          <a:bodyPr/>
          <a:lstStyle/>
          <a:p>
            <a:pPr eaLnBrk="1" hangingPunct="1"/>
            <a:r>
              <a:rPr lang="en-GB" altLang="en-US" smtClean="0"/>
              <a:t>This is caused by resonance</a:t>
            </a:r>
          </a:p>
          <a:p>
            <a:pPr eaLnBrk="1" hangingPunct="1"/>
            <a:r>
              <a:rPr lang="en-GB" altLang="en-US" smtClean="0"/>
              <a:t>The is a general phenomenon in forced systems where the original system has its own amplitude</a:t>
            </a:r>
          </a:p>
          <a:p>
            <a:pPr eaLnBrk="1" hangingPunct="1"/>
            <a:r>
              <a:rPr lang="en-GB" altLang="en-US" smtClean="0"/>
              <a:t>“Arnold tongues”</a:t>
            </a:r>
            <a:endParaRPr lang="en-US" altLang="en-US" smtClean="0"/>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575" y="1628775"/>
            <a:ext cx="4216400" cy="416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963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83576">
            <a:off x="2772569" y="1915319"/>
            <a:ext cx="4964112"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6"/>
          <p:cNvSpPr>
            <a:spLocks noChangeArrowheads="1"/>
          </p:cNvSpPr>
          <p:nvPr/>
        </p:nvSpPr>
        <p:spPr bwMode="auto">
          <a:xfrm>
            <a:off x="2627313" y="1412875"/>
            <a:ext cx="2016125" cy="4392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69636" name="Rectangle 7"/>
          <p:cNvSpPr>
            <a:spLocks noChangeArrowheads="1"/>
          </p:cNvSpPr>
          <p:nvPr/>
        </p:nvSpPr>
        <p:spPr bwMode="auto">
          <a:xfrm>
            <a:off x="6084888" y="1484313"/>
            <a:ext cx="2232025" cy="4537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69637" name="Rectangle 8"/>
          <p:cNvSpPr>
            <a:spLocks noChangeArrowheads="1"/>
          </p:cNvSpPr>
          <p:nvPr/>
        </p:nvSpPr>
        <p:spPr bwMode="auto">
          <a:xfrm>
            <a:off x="1692275" y="5084763"/>
            <a:ext cx="6551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69638" name="Rectangle 9"/>
          <p:cNvSpPr>
            <a:spLocks noChangeArrowheads="1"/>
          </p:cNvSpPr>
          <p:nvPr/>
        </p:nvSpPr>
        <p:spPr bwMode="auto">
          <a:xfrm>
            <a:off x="3419475" y="1341438"/>
            <a:ext cx="3168650" cy="5032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69639" name="Rectangle 10"/>
          <p:cNvSpPr>
            <a:spLocks noChangeArrowheads="1"/>
          </p:cNvSpPr>
          <p:nvPr/>
        </p:nvSpPr>
        <p:spPr bwMode="auto">
          <a:xfrm>
            <a:off x="3059113" y="5086350"/>
            <a:ext cx="3744912" cy="15113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69640" name="Line 11"/>
          <p:cNvSpPr>
            <a:spLocks noChangeShapeType="1"/>
          </p:cNvSpPr>
          <p:nvPr/>
        </p:nvSpPr>
        <p:spPr bwMode="auto">
          <a:xfrm>
            <a:off x="1979613" y="5013325"/>
            <a:ext cx="6769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9641" name="Line 12"/>
          <p:cNvSpPr>
            <a:spLocks noChangeShapeType="1"/>
          </p:cNvSpPr>
          <p:nvPr/>
        </p:nvSpPr>
        <p:spPr bwMode="auto">
          <a:xfrm>
            <a:off x="2339975" y="1484313"/>
            <a:ext cx="0" cy="3960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9642" name="Line 13"/>
          <p:cNvSpPr>
            <a:spLocks noChangeShapeType="1"/>
          </p:cNvSpPr>
          <p:nvPr/>
        </p:nvSpPr>
        <p:spPr bwMode="auto">
          <a:xfrm flipV="1">
            <a:off x="1476375" y="1700213"/>
            <a:ext cx="0" cy="865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9643" name="Text Box 14"/>
          <p:cNvSpPr txBox="1">
            <a:spLocks noChangeArrowheads="1"/>
          </p:cNvSpPr>
          <p:nvPr/>
        </p:nvSpPr>
        <p:spPr bwMode="auto">
          <a:xfrm>
            <a:off x="827088" y="2781300"/>
            <a:ext cx="1223962"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Symbol" panose="05050102010706020507" pitchFamily="18" charset="2"/>
              </a:rPr>
              <a:t>a</a:t>
            </a:r>
          </a:p>
          <a:p>
            <a:pPr algn="ctr" eaLnBrk="1" hangingPunct="1">
              <a:spcBef>
                <a:spcPct val="50000"/>
              </a:spcBef>
              <a:buFontTx/>
              <a:buNone/>
            </a:pPr>
            <a:r>
              <a:rPr lang="en-GB" altLang="en-US" sz="1400">
                <a:latin typeface="Times New Roman" panose="02020603050405020304" pitchFamily="18" charset="0"/>
              </a:rPr>
              <a:t>Amplitude of forcing</a:t>
            </a:r>
            <a:endParaRPr lang="en-US" altLang="en-US" sz="1400">
              <a:latin typeface="Times New Roman" panose="02020603050405020304" pitchFamily="18" charset="0"/>
            </a:endParaRPr>
          </a:p>
        </p:txBody>
      </p:sp>
      <p:sp>
        <p:nvSpPr>
          <p:cNvPr id="69644" name="Line 15"/>
          <p:cNvSpPr>
            <a:spLocks noChangeShapeType="1"/>
          </p:cNvSpPr>
          <p:nvPr/>
        </p:nvSpPr>
        <p:spPr bwMode="auto">
          <a:xfrm>
            <a:off x="1908175" y="5013325"/>
            <a:ext cx="6911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69645" name="Text Box 16"/>
          <p:cNvSpPr txBox="1">
            <a:spLocks noChangeArrowheads="1"/>
          </p:cNvSpPr>
          <p:nvPr/>
        </p:nvSpPr>
        <p:spPr bwMode="auto">
          <a:xfrm>
            <a:off x="6156325" y="5445125"/>
            <a:ext cx="266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endParaRPr lang="en-US" altLang="en-US" sz="2400">
              <a:latin typeface="Times New Roman" panose="02020603050405020304" pitchFamily="18" charset="0"/>
            </a:endParaRPr>
          </a:p>
        </p:txBody>
      </p:sp>
      <p:graphicFrame>
        <p:nvGraphicFramePr>
          <p:cNvPr id="69646" name="Object 19"/>
          <p:cNvGraphicFramePr>
            <a:graphicFrameLocks noChangeAspect="1"/>
          </p:cNvGraphicFramePr>
          <p:nvPr>
            <p:ph sz="half" idx="4294967295"/>
          </p:nvPr>
        </p:nvGraphicFramePr>
        <p:xfrm>
          <a:off x="8509000" y="5157788"/>
          <a:ext cx="384175" cy="1062037"/>
        </p:xfrm>
        <a:graphic>
          <a:graphicData uri="http://schemas.openxmlformats.org/presentationml/2006/ole">
            <mc:AlternateContent xmlns:mc="http://schemas.openxmlformats.org/markup-compatibility/2006">
              <mc:Choice xmlns:v="urn:schemas-microsoft-com:vml" Requires="v">
                <p:oleObj spid="_x0000_s69657" name="Equation" r:id="rId4" imgW="165028" imgH="457002" progId="Equation.3">
                  <p:embed/>
                </p:oleObj>
              </mc:Choice>
              <mc:Fallback>
                <p:oleObj name="Equation" r:id="rId4" imgW="165028" imgH="457002"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9000" y="5157788"/>
                        <a:ext cx="384175" cy="1062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47" name="Line 20"/>
          <p:cNvSpPr>
            <a:spLocks noChangeShapeType="1"/>
          </p:cNvSpPr>
          <p:nvPr/>
        </p:nvSpPr>
        <p:spPr bwMode="auto">
          <a:xfrm>
            <a:off x="7524750" y="5373688"/>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2" name="Group 23"/>
          <p:cNvGrpSpPr>
            <a:grpSpLocks/>
          </p:cNvGrpSpPr>
          <p:nvPr/>
        </p:nvGrpSpPr>
        <p:grpSpPr bwMode="auto">
          <a:xfrm>
            <a:off x="3419475" y="5084763"/>
            <a:ext cx="3744913" cy="1798637"/>
            <a:chOff x="2154" y="3203"/>
            <a:chExt cx="2359" cy="1133"/>
          </a:xfrm>
        </p:grpSpPr>
        <p:sp>
          <p:nvSpPr>
            <p:cNvPr id="69650" name="Line 21"/>
            <p:cNvSpPr>
              <a:spLocks noChangeShapeType="1"/>
            </p:cNvSpPr>
            <p:nvPr/>
          </p:nvSpPr>
          <p:spPr bwMode="auto">
            <a:xfrm flipV="1">
              <a:off x="3379" y="3203"/>
              <a:ext cx="91" cy="5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69651" name="Text Box 22"/>
            <p:cNvSpPr txBox="1">
              <a:spLocks noChangeArrowheads="1"/>
            </p:cNvSpPr>
            <p:nvPr/>
          </p:nvSpPr>
          <p:spPr bwMode="auto">
            <a:xfrm>
              <a:off x="2154" y="3702"/>
              <a:ext cx="2359"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000"/>
                <a:t>At this point the unforced system has a period, which is a multiple of the forcing period</a:t>
              </a:r>
              <a:endParaRPr lang="en-US" altLang="en-US" sz="2000"/>
            </a:p>
          </p:txBody>
        </p:sp>
      </p:grpSp>
      <p:sp>
        <p:nvSpPr>
          <p:cNvPr id="69649" name="Rectangle 2"/>
          <p:cNvSpPr>
            <a:spLocks noGrp="1"/>
          </p:cNvSpPr>
          <p:nvPr>
            <p:ph type="title"/>
          </p:nvPr>
        </p:nvSpPr>
        <p:spPr>
          <a:xfrm>
            <a:off x="0" y="274638"/>
            <a:ext cx="8686800" cy="1143000"/>
          </a:xfrm>
        </p:spPr>
        <p:txBody>
          <a:bodyPr/>
          <a:lstStyle/>
          <a:p>
            <a:pPr eaLnBrk="1" hangingPunct="1"/>
            <a:r>
              <a:rPr lang="en-GB" altLang="en-US" smtClean="0"/>
              <a:t>Seasonal variation in transmission:</a:t>
            </a:r>
            <a:br>
              <a:rPr lang="en-GB" altLang="en-US" smtClean="0"/>
            </a:br>
            <a:r>
              <a:rPr lang="en-GB" altLang="en-US" smtClean="0"/>
              <a:t>resonance of an undamped oscillator</a:t>
            </a:r>
            <a:endParaRPr lang="en-US" altLang="en-US"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065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83576">
            <a:off x="2772569" y="1915319"/>
            <a:ext cx="4964112"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6"/>
          <p:cNvSpPr>
            <a:spLocks noChangeArrowheads="1"/>
          </p:cNvSpPr>
          <p:nvPr/>
        </p:nvSpPr>
        <p:spPr bwMode="auto">
          <a:xfrm>
            <a:off x="2627313" y="1412875"/>
            <a:ext cx="2016125" cy="4392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70660" name="Rectangle 7"/>
          <p:cNvSpPr>
            <a:spLocks noChangeArrowheads="1"/>
          </p:cNvSpPr>
          <p:nvPr/>
        </p:nvSpPr>
        <p:spPr bwMode="auto">
          <a:xfrm>
            <a:off x="6084888" y="1484313"/>
            <a:ext cx="2232025" cy="4537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70661" name="Rectangle 8"/>
          <p:cNvSpPr>
            <a:spLocks noChangeArrowheads="1"/>
          </p:cNvSpPr>
          <p:nvPr/>
        </p:nvSpPr>
        <p:spPr bwMode="auto">
          <a:xfrm>
            <a:off x="1692275" y="5084763"/>
            <a:ext cx="6551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70662" name="Rectangle 9"/>
          <p:cNvSpPr>
            <a:spLocks noChangeArrowheads="1"/>
          </p:cNvSpPr>
          <p:nvPr/>
        </p:nvSpPr>
        <p:spPr bwMode="auto">
          <a:xfrm>
            <a:off x="3419475" y="1341438"/>
            <a:ext cx="3168650" cy="5032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70663" name="Rectangle 10"/>
          <p:cNvSpPr>
            <a:spLocks noChangeArrowheads="1"/>
          </p:cNvSpPr>
          <p:nvPr/>
        </p:nvSpPr>
        <p:spPr bwMode="auto">
          <a:xfrm>
            <a:off x="3059113" y="5086350"/>
            <a:ext cx="3744912" cy="15113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70664" name="Line 11"/>
          <p:cNvSpPr>
            <a:spLocks noChangeShapeType="1"/>
          </p:cNvSpPr>
          <p:nvPr/>
        </p:nvSpPr>
        <p:spPr bwMode="auto">
          <a:xfrm>
            <a:off x="1979613" y="5013325"/>
            <a:ext cx="6769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70665" name="Line 12"/>
          <p:cNvSpPr>
            <a:spLocks noChangeShapeType="1"/>
          </p:cNvSpPr>
          <p:nvPr/>
        </p:nvSpPr>
        <p:spPr bwMode="auto">
          <a:xfrm>
            <a:off x="2339975" y="1484313"/>
            <a:ext cx="0" cy="3960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70666" name="Line 13"/>
          <p:cNvSpPr>
            <a:spLocks noChangeShapeType="1"/>
          </p:cNvSpPr>
          <p:nvPr/>
        </p:nvSpPr>
        <p:spPr bwMode="auto">
          <a:xfrm flipV="1">
            <a:off x="1476375" y="1700213"/>
            <a:ext cx="0" cy="865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0667" name="Text Box 14"/>
          <p:cNvSpPr txBox="1">
            <a:spLocks noChangeArrowheads="1"/>
          </p:cNvSpPr>
          <p:nvPr/>
        </p:nvSpPr>
        <p:spPr bwMode="auto">
          <a:xfrm>
            <a:off x="827088" y="2781300"/>
            <a:ext cx="1223962"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Symbol" panose="05050102010706020507" pitchFamily="18" charset="2"/>
              </a:rPr>
              <a:t>a</a:t>
            </a:r>
          </a:p>
          <a:p>
            <a:pPr algn="ctr" eaLnBrk="1" hangingPunct="1">
              <a:spcBef>
                <a:spcPct val="50000"/>
              </a:spcBef>
              <a:buFontTx/>
              <a:buNone/>
            </a:pPr>
            <a:r>
              <a:rPr lang="en-GB" altLang="en-US" sz="1400">
                <a:latin typeface="Times New Roman" panose="02020603050405020304" pitchFamily="18" charset="0"/>
              </a:rPr>
              <a:t>Amplitude of forcing</a:t>
            </a:r>
            <a:endParaRPr lang="en-US" altLang="en-US" sz="1400">
              <a:latin typeface="Times New Roman" panose="02020603050405020304" pitchFamily="18" charset="0"/>
            </a:endParaRPr>
          </a:p>
        </p:txBody>
      </p:sp>
      <p:sp>
        <p:nvSpPr>
          <p:cNvPr id="70668" name="Line 15"/>
          <p:cNvSpPr>
            <a:spLocks noChangeShapeType="1"/>
          </p:cNvSpPr>
          <p:nvPr/>
        </p:nvSpPr>
        <p:spPr bwMode="auto">
          <a:xfrm>
            <a:off x="1908175" y="5013325"/>
            <a:ext cx="6911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70669" name="Text Box 16"/>
          <p:cNvSpPr txBox="1">
            <a:spLocks noChangeArrowheads="1"/>
          </p:cNvSpPr>
          <p:nvPr/>
        </p:nvSpPr>
        <p:spPr bwMode="auto">
          <a:xfrm>
            <a:off x="6156325" y="5445125"/>
            <a:ext cx="266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endParaRPr lang="en-US" altLang="en-US" sz="2400">
              <a:latin typeface="Times New Roman" panose="02020603050405020304" pitchFamily="18" charset="0"/>
            </a:endParaRPr>
          </a:p>
        </p:txBody>
      </p:sp>
      <p:graphicFrame>
        <p:nvGraphicFramePr>
          <p:cNvPr id="70670" name="Object 19"/>
          <p:cNvGraphicFramePr>
            <a:graphicFrameLocks noChangeAspect="1"/>
          </p:cNvGraphicFramePr>
          <p:nvPr>
            <p:ph sz="half" idx="4294967295"/>
          </p:nvPr>
        </p:nvGraphicFramePr>
        <p:xfrm>
          <a:off x="8509000" y="5157788"/>
          <a:ext cx="384175" cy="1062037"/>
        </p:xfrm>
        <a:graphic>
          <a:graphicData uri="http://schemas.openxmlformats.org/presentationml/2006/ole">
            <mc:AlternateContent xmlns:mc="http://schemas.openxmlformats.org/markup-compatibility/2006">
              <mc:Choice xmlns:v="urn:schemas-microsoft-com:vml" Requires="v">
                <p:oleObj spid="_x0000_s70682" name="Equation" r:id="rId4" imgW="165028" imgH="457002" progId="Equation.3">
                  <p:embed/>
                </p:oleObj>
              </mc:Choice>
              <mc:Fallback>
                <p:oleObj name="Equation" r:id="rId4" imgW="165028" imgH="457002"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9000" y="5157788"/>
                        <a:ext cx="384175" cy="1062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71" name="Line 20"/>
          <p:cNvSpPr>
            <a:spLocks noChangeShapeType="1"/>
          </p:cNvSpPr>
          <p:nvPr/>
        </p:nvSpPr>
        <p:spPr bwMode="auto">
          <a:xfrm>
            <a:off x="7524750" y="5373688"/>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2" name="Group 23"/>
          <p:cNvGrpSpPr>
            <a:grpSpLocks/>
          </p:cNvGrpSpPr>
          <p:nvPr/>
        </p:nvGrpSpPr>
        <p:grpSpPr bwMode="auto">
          <a:xfrm>
            <a:off x="3419475" y="5084763"/>
            <a:ext cx="3744913" cy="1798637"/>
            <a:chOff x="2154" y="3203"/>
            <a:chExt cx="2359" cy="1133"/>
          </a:xfrm>
        </p:grpSpPr>
        <p:sp>
          <p:nvSpPr>
            <p:cNvPr id="70675" name="Line 21"/>
            <p:cNvSpPr>
              <a:spLocks noChangeShapeType="1"/>
            </p:cNvSpPr>
            <p:nvPr/>
          </p:nvSpPr>
          <p:spPr bwMode="auto">
            <a:xfrm flipV="1">
              <a:off x="3379" y="3203"/>
              <a:ext cx="91" cy="5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0676" name="Text Box 22"/>
            <p:cNvSpPr txBox="1">
              <a:spLocks noChangeArrowheads="1"/>
            </p:cNvSpPr>
            <p:nvPr/>
          </p:nvSpPr>
          <p:spPr bwMode="auto">
            <a:xfrm>
              <a:off x="2154" y="3702"/>
              <a:ext cx="2359"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000"/>
                <a:t>At this point the unforced system has a period, which is a multiple of the forcing period</a:t>
              </a:r>
              <a:endParaRPr lang="en-US" altLang="en-US" sz="2000"/>
            </a:p>
          </p:txBody>
        </p:sp>
      </p:grpSp>
      <p:sp>
        <p:nvSpPr>
          <p:cNvPr id="70673" name="Rectangle 2"/>
          <p:cNvSpPr>
            <a:spLocks noGrp="1"/>
          </p:cNvSpPr>
          <p:nvPr>
            <p:ph type="title"/>
          </p:nvPr>
        </p:nvSpPr>
        <p:spPr/>
        <p:txBody>
          <a:bodyPr/>
          <a:lstStyle/>
          <a:p>
            <a:pPr eaLnBrk="1" hangingPunct="1"/>
            <a:r>
              <a:rPr lang="en-GB" altLang="en-US" smtClean="0"/>
              <a:t>Seasonal variation in transmission:</a:t>
            </a:r>
            <a:br>
              <a:rPr lang="en-GB" altLang="en-US" smtClean="0"/>
            </a:br>
            <a:r>
              <a:rPr lang="en-GB" altLang="en-US" smtClean="0"/>
              <a:t>resonance of a damped oscillator</a:t>
            </a:r>
            <a:endParaRPr lang="en-US" altLang="en-US" smtClean="0"/>
          </a:p>
        </p:txBody>
      </p:sp>
      <p:sp>
        <p:nvSpPr>
          <p:cNvPr id="6" name="Freeform 5"/>
          <p:cNvSpPr/>
          <p:nvPr/>
        </p:nvSpPr>
        <p:spPr>
          <a:xfrm>
            <a:off x="4651375" y="1563688"/>
            <a:ext cx="1455738" cy="2290762"/>
          </a:xfrm>
          <a:custGeom>
            <a:avLst/>
            <a:gdLst>
              <a:gd name="connsiteX0" fmla="*/ 0 w 1456655"/>
              <a:gd name="connsiteY0" fmla="*/ 12976 h 2290175"/>
              <a:gd name="connsiteX1" fmla="*/ 315310 w 1456655"/>
              <a:gd name="connsiteY1" fmla="*/ 1226921 h 2290175"/>
              <a:gd name="connsiteX2" fmla="*/ 646386 w 1456655"/>
              <a:gd name="connsiteY2" fmla="*/ 2251679 h 2290175"/>
              <a:gd name="connsiteX3" fmla="*/ 977462 w 1456655"/>
              <a:gd name="connsiteY3" fmla="*/ 1889072 h 2290175"/>
              <a:gd name="connsiteX4" fmla="*/ 1403131 w 1456655"/>
              <a:gd name="connsiteY4" fmla="*/ 186396 h 2290175"/>
              <a:gd name="connsiteX5" fmla="*/ 1450427 w 1456655"/>
              <a:gd name="connsiteY5" fmla="*/ 44507 h 2290175"/>
              <a:gd name="connsiteX6" fmla="*/ 1450427 w 1456655"/>
              <a:gd name="connsiteY6" fmla="*/ 44507 h 22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6655" h="2290175">
                <a:moveTo>
                  <a:pt x="0" y="12976"/>
                </a:moveTo>
                <a:cubicBezTo>
                  <a:pt x="103789" y="433390"/>
                  <a:pt x="207579" y="853804"/>
                  <a:pt x="315310" y="1226921"/>
                </a:cubicBezTo>
                <a:cubicBezTo>
                  <a:pt x="423041" y="1600038"/>
                  <a:pt x="536027" y="2141321"/>
                  <a:pt x="646386" y="2251679"/>
                </a:cubicBezTo>
                <a:cubicBezTo>
                  <a:pt x="756745" y="2362037"/>
                  <a:pt x="851338" y="2233286"/>
                  <a:pt x="977462" y="1889072"/>
                </a:cubicBezTo>
                <a:cubicBezTo>
                  <a:pt x="1103586" y="1544858"/>
                  <a:pt x="1324304" y="493824"/>
                  <a:pt x="1403131" y="186396"/>
                </a:cubicBezTo>
                <a:cubicBezTo>
                  <a:pt x="1481959" y="-121032"/>
                  <a:pt x="1450427" y="44507"/>
                  <a:pt x="1450427" y="44507"/>
                </a:cubicBezTo>
                <a:lnTo>
                  <a:pt x="1450427" y="4450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3"/>
          <p:cNvSpPr>
            <a:spLocks noGrp="1"/>
          </p:cNvSpPr>
          <p:nvPr>
            <p:ph type="body" idx="1"/>
          </p:nvPr>
        </p:nvSpPr>
        <p:spPr/>
        <p:txBody>
          <a:bodyPr/>
          <a:lstStyle/>
          <a:p>
            <a:pPr eaLnBrk="1" hangingPunct="1"/>
            <a:r>
              <a:rPr lang="en-GB" altLang="en-US" smtClean="0"/>
              <a:t>The period of the unforced system follows from the eigenvalue.</a:t>
            </a:r>
          </a:p>
          <a:p>
            <a:pPr eaLnBrk="1" hangingPunct="1"/>
            <a:r>
              <a:rPr lang="en-GB" altLang="en-US" smtClean="0"/>
              <a:t>If the system has a complex eigenvalue of </a:t>
            </a:r>
            <a:r>
              <a:rPr lang="en-GB" altLang="en-US" i="1" smtClean="0">
                <a:latin typeface="Symbol" panose="05050102010706020507" pitchFamily="18" charset="2"/>
              </a:rPr>
              <a:t>l</a:t>
            </a:r>
            <a:r>
              <a:rPr lang="en-GB" altLang="en-US" i="1" smtClean="0"/>
              <a:t>=v+iw, </a:t>
            </a:r>
            <a:r>
              <a:rPr lang="en-GB" altLang="en-US" smtClean="0"/>
              <a:t>the linearised dynamics are of the form:</a:t>
            </a:r>
          </a:p>
          <a:p>
            <a:pPr eaLnBrk="1" hangingPunct="1"/>
            <a:endParaRPr lang="en-GB" altLang="en-US" smtClean="0"/>
          </a:p>
          <a:p>
            <a:pPr eaLnBrk="1" hangingPunct="1"/>
            <a:r>
              <a:rPr lang="en-GB" altLang="en-US" smtClean="0"/>
              <a:t>The frequency of the dynamics is therefore </a:t>
            </a:r>
            <a:r>
              <a:rPr lang="en-GB" altLang="en-US" i="1" smtClean="0"/>
              <a:t>w </a:t>
            </a:r>
            <a:r>
              <a:rPr lang="en-GB" altLang="en-US" smtClean="0"/>
              <a:t>and the period 2</a:t>
            </a:r>
            <a:r>
              <a:rPr lang="en-GB" altLang="en-US" smtClean="0">
                <a:latin typeface="Symbol" panose="05050102010706020507" pitchFamily="18" charset="2"/>
              </a:rPr>
              <a:t>p</a:t>
            </a:r>
            <a:r>
              <a:rPr lang="en-GB" altLang="en-US" smtClean="0"/>
              <a:t>/</a:t>
            </a:r>
            <a:r>
              <a:rPr lang="en-GB" altLang="en-US" i="1" smtClean="0"/>
              <a:t>w</a:t>
            </a:r>
          </a:p>
          <a:p>
            <a:pPr eaLnBrk="1" hangingPunct="1"/>
            <a:endParaRPr lang="en-US" altLang="en-US" i="1" smtClean="0"/>
          </a:p>
        </p:txBody>
      </p:sp>
      <p:graphicFrame>
        <p:nvGraphicFramePr>
          <p:cNvPr id="71683" name="Object 13"/>
          <p:cNvGraphicFramePr>
            <a:graphicFrameLocks noChangeAspect="1"/>
          </p:cNvGraphicFramePr>
          <p:nvPr>
            <p:ph type="title"/>
          </p:nvPr>
        </p:nvGraphicFramePr>
        <p:xfrm>
          <a:off x="1403350" y="4149725"/>
          <a:ext cx="5761038" cy="627063"/>
        </p:xfrm>
        <a:graphic>
          <a:graphicData uri="http://schemas.openxmlformats.org/presentationml/2006/ole">
            <mc:AlternateContent xmlns:mc="http://schemas.openxmlformats.org/markup-compatibility/2006">
              <mc:Choice xmlns:v="urn:schemas-microsoft-com:vml" Requires="v">
                <p:oleObj spid="_x0000_s71690" name="Equation" r:id="rId3" imgW="2095500" imgH="228600" progId="Equation.3">
                  <p:embed/>
                </p:oleObj>
              </mc:Choice>
              <mc:Fallback>
                <p:oleObj name="Equation" r:id="rId3" imgW="2095500" imgH="2286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4149725"/>
                        <a:ext cx="5761038"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684" name="Rectangle 14"/>
          <p:cNvSpPr>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4400"/>
              <a:t>Variation in transmission rates</a:t>
            </a:r>
            <a:endParaRPr lang="en-US" altLang="en-US" sz="4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p:cNvSpPr>
          <p:nvPr>
            <p:ph type="title"/>
          </p:nvPr>
        </p:nvSpPr>
        <p:spPr/>
        <p:txBody>
          <a:bodyPr/>
          <a:lstStyle/>
          <a:p>
            <a:pPr eaLnBrk="1" hangingPunct="1"/>
            <a:r>
              <a:rPr lang="en-GB" altLang="en-US" smtClean="0"/>
              <a:t>Variation in tranmission rates</a:t>
            </a:r>
            <a:endParaRPr lang="en-US" altLang="en-US" smtClean="0"/>
          </a:p>
        </p:txBody>
      </p:sp>
      <p:sp>
        <p:nvSpPr>
          <p:cNvPr id="72707" name="Rectangle 3"/>
          <p:cNvSpPr>
            <a:spLocks noGrp="1"/>
          </p:cNvSpPr>
          <p:nvPr>
            <p:ph type="body" sz="half" idx="1"/>
          </p:nvPr>
        </p:nvSpPr>
        <p:spPr>
          <a:xfrm>
            <a:off x="457200" y="1600200"/>
            <a:ext cx="8002588" cy="4525963"/>
          </a:xfrm>
        </p:spPr>
        <p:txBody>
          <a:bodyPr/>
          <a:lstStyle/>
          <a:p>
            <a:pPr eaLnBrk="1" hangingPunct="1"/>
            <a:r>
              <a:rPr lang="en-GB" altLang="en-US" sz="2800" smtClean="0"/>
              <a:t>To find the period of the unforced system we need the imaginary part of the eigenvalues  at equilibrium</a:t>
            </a:r>
            <a:endParaRPr lang="en-US" altLang="en-US" sz="2800" smtClean="0"/>
          </a:p>
        </p:txBody>
      </p:sp>
      <p:graphicFrame>
        <p:nvGraphicFramePr>
          <p:cNvPr id="72708" name="Object 4"/>
          <p:cNvGraphicFramePr>
            <a:graphicFrameLocks noChangeAspect="1"/>
          </p:cNvGraphicFramePr>
          <p:nvPr>
            <p:ph sz="quarter" idx="2"/>
          </p:nvPr>
        </p:nvGraphicFramePr>
        <p:xfrm>
          <a:off x="973138" y="3357563"/>
          <a:ext cx="2446337" cy="1990725"/>
        </p:xfrm>
        <a:graphic>
          <a:graphicData uri="http://schemas.openxmlformats.org/presentationml/2006/ole">
            <mc:AlternateContent xmlns:mc="http://schemas.openxmlformats.org/markup-compatibility/2006">
              <mc:Choice xmlns:v="urn:schemas-microsoft-com:vml" Requires="v">
                <p:oleObj spid="_x0000_s72721" name="Equation" r:id="rId3" imgW="1498600" imgH="1219200" progId="Equation.3">
                  <p:embed/>
                </p:oleObj>
              </mc:Choice>
              <mc:Fallback>
                <p:oleObj name="Equation" r:id="rId3" imgW="1498600" imgH="1219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138" y="3357563"/>
                        <a:ext cx="2446337" cy="199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9" name="AutoShape 6"/>
          <p:cNvSpPr>
            <a:spLocks noChangeArrowheads="1"/>
          </p:cNvSpPr>
          <p:nvPr/>
        </p:nvSpPr>
        <p:spPr bwMode="auto">
          <a:xfrm>
            <a:off x="3995738" y="4292600"/>
            <a:ext cx="976312" cy="485775"/>
          </a:xfrm>
          <a:prstGeom prst="rightArrow">
            <a:avLst>
              <a:gd name="adj1" fmla="val 50000"/>
              <a:gd name="adj2" fmla="val 50245"/>
            </a:avLst>
          </a:prstGeom>
          <a:solidFill>
            <a:schemeClr val="accent1"/>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graphicFrame>
        <p:nvGraphicFramePr>
          <p:cNvPr id="72710" name="Object 9"/>
          <p:cNvGraphicFramePr>
            <a:graphicFrameLocks noChangeAspect="1"/>
          </p:cNvGraphicFramePr>
          <p:nvPr>
            <p:ph sz="quarter" idx="3"/>
          </p:nvPr>
        </p:nvGraphicFramePr>
        <p:xfrm>
          <a:off x="5364163" y="3417888"/>
          <a:ext cx="3529012" cy="2171700"/>
        </p:xfrm>
        <a:graphic>
          <a:graphicData uri="http://schemas.openxmlformats.org/presentationml/2006/ole">
            <mc:AlternateContent xmlns:mc="http://schemas.openxmlformats.org/markup-compatibility/2006">
              <mc:Choice xmlns:v="urn:schemas-microsoft-com:vml" Requires="v">
                <p:oleObj spid="_x0000_s72722" name="Equation" r:id="rId5" imgW="1981200" imgH="1219200" progId="Equation.3">
                  <p:embed/>
                </p:oleObj>
              </mc:Choice>
              <mc:Fallback>
                <p:oleObj name="Equation" r:id="rId5" imgW="1981200" imgH="12192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163" y="3417888"/>
                        <a:ext cx="3529012"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p:cNvSpPr>
          <p:nvPr>
            <p:ph type="title"/>
          </p:nvPr>
        </p:nvSpPr>
        <p:spPr/>
        <p:txBody>
          <a:bodyPr/>
          <a:lstStyle/>
          <a:p>
            <a:pPr eaLnBrk="1" hangingPunct="1"/>
            <a:r>
              <a:rPr lang="en-GB" altLang="en-US" dirty="0" smtClean="0"/>
              <a:t>Variation in </a:t>
            </a:r>
            <a:r>
              <a:rPr lang="en-GB" altLang="en-US" dirty="0" smtClean="0"/>
              <a:t>transmission </a:t>
            </a:r>
            <a:r>
              <a:rPr lang="en-GB" altLang="en-US" dirty="0" smtClean="0"/>
              <a:t>rates</a:t>
            </a:r>
            <a:endParaRPr lang="en-US" altLang="en-US" dirty="0" smtClean="0"/>
          </a:p>
        </p:txBody>
      </p:sp>
      <p:sp>
        <p:nvSpPr>
          <p:cNvPr id="73731" name="Rectangle 3"/>
          <p:cNvSpPr>
            <a:spLocks noGrp="1"/>
          </p:cNvSpPr>
          <p:nvPr>
            <p:ph type="body" sz="half" idx="1"/>
          </p:nvPr>
        </p:nvSpPr>
        <p:spPr>
          <a:xfrm>
            <a:off x="457200" y="1600200"/>
            <a:ext cx="8002588" cy="4525963"/>
          </a:xfrm>
        </p:spPr>
        <p:txBody>
          <a:bodyPr/>
          <a:lstStyle/>
          <a:p>
            <a:pPr eaLnBrk="1" hangingPunct="1"/>
            <a:r>
              <a:rPr lang="en-GB" altLang="en-US" sz="2800" smtClean="0"/>
              <a:t>To find the period of the unforced system we need the imaginary part of the eigenvalues  at equilibrium</a:t>
            </a:r>
            <a:endParaRPr lang="en-US" altLang="en-US" sz="2800" smtClean="0"/>
          </a:p>
        </p:txBody>
      </p:sp>
      <p:sp>
        <p:nvSpPr>
          <p:cNvPr id="73732" name="AutoShape 5"/>
          <p:cNvSpPr>
            <a:spLocks noChangeArrowheads="1"/>
          </p:cNvSpPr>
          <p:nvPr/>
        </p:nvSpPr>
        <p:spPr bwMode="auto">
          <a:xfrm>
            <a:off x="3995738" y="4292600"/>
            <a:ext cx="976312" cy="485775"/>
          </a:xfrm>
          <a:prstGeom prst="rightArrow">
            <a:avLst>
              <a:gd name="adj1" fmla="val 50000"/>
              <a:gd name="adj2" fmla="val 50245"/>
            </a:avLst>
          </a:prstGeom>
          <a:solidFill>
            <a:schemeClr val="accent1"/>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73733" name="Text Box 8"/>
          <p:cNvSpPr txBox="1">
            <a:spLocks noChangeArrowheads="1"/>
          </p:cNvSpPr>
          <p:nvPr/>
        </p:nvSpPr>
        <p:spPr bwMode="auto">
          <a:xfrm>
            <a:off x="5292725" y="3789363"/>
            <a:ext cx="3382963"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t>One eigenvalue is</a:t>
            </a:r>
            <a:r>
              <a:rPr lang="en-GB" altLang="en-US" sz="2400">
                <a:latin typeface="Times New Roman" panose="02020603050405020304" pitchFamily="18" charset="0"/>
              </a:rPr>
              <a:t> -</a:t>
            </a:r>
            <a:r>
              <a:rPr lang="en-GB" altLang="en-US" sz="2400">
                <a:latin typeface="Symbol" panose="05050102010706020507" pitchFamily="18" charset="2"/>
              </a:rPr>
              <a:t>m</a:t>
            </a:r>
          </a:p>
          <a:p>
            <a:pPr algn="ctr" eaLnBrk="1" hangingPunct="1">
              <a:spcBef>
                <a:spcPct val="50000"/>
              </a:spcBef>
              <a:buFontTx/>
              <a:buNone/>
            </a:pPr>
            <a:r>
              <a:rPr lang="en-GB" altLang="en-US" sz="2400"/>
              <a:t>The other two come from the matrix</a:t>
            </a:r>
            <a:endParaRPr lang="en-US" altLang="en-US" sz="2400"/>
          </a:p>
        </p:txBody>
      </p:sp>
      <p:graphicFrame>
        <p:nvGraphicFramePr>
          <p:cNvPr id="73734" name="Object 9"/>
          <p:cNvGraphicFramePr>
            <a:graphicFrameLocks noChangeAspect="1"/>
          </p:cNvGraphicFramePr>
          <p:nvPr>
            <p:ph sz="quarter" idx="2"/>
          </p:nvPr>
        </p:nvGraphicFramePr>
        <p:xfrm>
          <a:off x="5988050" y="5189538"/>
          <a:ext cx="2112963" cy="1316037"/>
        </p:xfrm>
        <a:graphic>
          <a:graphicData uri="http://schemas.openxmlformats.org/presentationml/2006/ole">
            <mc:AlternateContent xmlns:mc="http://schemas.openxmlformats.org/markup-compatibility/2006">
              <mc:Choice xmlns:v="urn:schemas-microsoft-com:vml" Requires="v">
                <p:oleObj spid="_x0000_s73746" name="Equation" r:id="rId3" imgW="1346200" imgH="838200" progId="Equation.3">
                  <p:embed/>
                </p:oleObj>
              </mc:Choice>
              <mc:Fallback>
                <p:oleObj name="Equation" r:id="rId3" imgW="1346200" imgH="8382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050" y="5189538"/>
                        <a:ext cx="2112963" cy="131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5" name="Object 12"/>
          <p:cNvGraphicFramePr>
            <a:graphicFrameLocks noChangeAspect="1"/>
          </p:cNvGraphicFramePr>
          <p:nvPr>
            <p:ph sz="quarter" idx="3"/>
          </p:nvPr>
        </p:nvGraphicFramePr>
        <p:xfrm>
          <a:off x="250825" y="3789363"/>
          <a:ext cx="3529013" cy="2171700"/>
        </p:xfrm>
        <a:graphic>
          <a:graphicData uri="http://schemas.openxmlformats.org/presentationml/2006/ole">
            <mc:AlternateContent xmlns:mc="http://schemas.openxmlformats.org/markup-compatibility/2006">
              <mc:Choice xmlns:v="urn:schemas-microsoft-com:vml" Requires="v">
                <p:oleObj spid="_x0000_s73747" name="Equation" r:id="rId5" imgW="1981200" imgH="1219200" progId="Equation.3">
                  <p:embed/>
                </p:oleObj>
              </mc:Choice>
              <mc:Fallback>
                <p:oleObj name="Equation" r:id="rId5" imgW="1981200" imgH="12192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3789363"/>
                        <a:ext cx="3529013"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p:cNvSpPr>
          <p:nvPr>
            <p:ph type="title"/>
          </p:nvPr>
        </p:nvSpPr>
        <p:spPr/>
        <p:txBody>
          <a:bodyPr/>
          <a:lstStyle/>
          <a:p>
            <a:pPr eaLnBrk="1" hangingPunct="1"/>
            <a:r>
              <a:rPr lang="en-GB" altLang="en-US" smtClean="0"/>
              <a:t>Variation in transmission rates</a:t>
            </a:r>
            <a:endParaRPr lang="en-US" altLang="en-US" smtClean="0"/>
          </a:p>
        </p:txBody>
      </p:sp>
      <p:sp>
        <p:nvSpPr>
          <p:cNvPr id="74755" name="Rectangle 3"/>
          <p:cNvSpPr>
            <a:spLocks noGrp="1"/>
          </p:cNvSpPr>
          <p:nvPr>
            <p:ph type="body" sz="half" idx="1"/>
          </p:nvPr>
        </p:nvSpPr>
        <p:spPr>
          <a:xfrm>
            <a:off x="457200" y="1600200"/>
            <a:ext cx="8002588" cy="4525963"/>
          </a:xfrm>
        </p:spPr>
        <p:txBody>
          <a:bodyPr/>
          <a:lstStyle/>
          <a:p>
            <a:pPr eaLnBrk="1" hangingPunct="1"/>
            <a:r>
              <a:rPr lang="en-GB" altLang="en-US" sz="2800" smtClean="0"/>
              <a:t>To find the period of the unforced system we need the imaginary part of the eigenvalues  at equilibrium</a:t>
            </a:r>
            <a:endParaRPr lang="en-US" altLang="en-US" sz="2800" smtClean="0"/>
          </a:p>
        </p:txBody>
      </p:sp>
      <p:graphicFrame>
        <p:nvGraphicFramePr>
          <p:cNvPr id="74756" name="Object 6"/>
          <p:cNvGraphicFramePr>
            <a:graphicFrameLocks noChangeAspect="1"/>
          </p:cNvGraphicFramePr>
          <p:nvPr>
            <p:ph sz="quarter" idx="2"/>
          </p:nvPr>
        </p:nvGraphicFramePr>
        <p:xfrm>
          <a:off x="539750" y="3500438"/>
          <a:ext cx="3384550" cy="2108200"/>
        </p:xfrm>
        <a:graphic>
          <a:graphicData uri="http://schemas.openxmlformats.org/presentationml/2006/ole">
            <mc:AlternateContent xmlns:mc="http://schemas.openxmlformats.org/markup-compatibility/2006">
              <mc:Choice xmlns:v="urn:schemas-microsoft-com:vml" Requires="v">
                <p:oleObj spid="_x0000_s74770" name="Equation" r:id="rId3" imgW="1346200" imgH="838200" progId="Equation.3">
                  <p:embed/>
                </p:oleObj>
              </mc:Choice>
              <mc:Fallback>
                <p:oleObj name="Equation" r:id="rId3" imgW="1346200" imgH="8382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500438"/>
                        <a:ext cx="3384550" cy="210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7" name="AutoShape 4"/>
          <p:cNvSpPr>
            <a:spLocks noChangeArrowheads="1"/>
          </p:cNvSpPr>
          <p:nvPr/>
        </p:nvSpPr>
        <p:spPr bwMode="auto">
          <a:xfrm>
            <a:off x="3995738" y="4292600"/>
            <a:ext cx="976312" cy="485775"/>
          </a:xfrm>
          <a:prstGeom prst="rightArrow">
            <a:avLst>
              <a:gd name="adj1" fmla="val 50000"/>
              <a:gd name="adj2" fmla="val 50245"/>
            </a:avLst>
          </a:prstGeom>
          <a:solidFill>
            <a:schemeClr val="accent1"/>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74758" name="Text Box 5"/>
          <p:cNvSpPr txBox="1">
            <a:spLocks noChangeArrowheads="1"/>
          </p:cNvSpPr>
          <p:nvPr/>
        </p:nvSpPr>
        <p:spPr bwMode="auto">
          <a:xfrm>
            <a:off x="4932363" y="3789363"/>
            <a:ext cx="39608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t>Has eigenvalues with approximate imaginary part</a:t>
            </a:r>
            <a:endParaRPr lang="en-US" altLang="en-US" sz="2400"/>
          </a:p>
        </p:txBody>
      </p:sp>
      <p:graphicFrame>
        <p:nvGraphicFramePr>
          <p:cNvPr id="74759" name="Object 9"/>
          <p:cNvGraphicFramePr>
            <a:graphicFrameLocks noChangeAspect="1"/>
          </p:cNvGraphicFramePr>
          <p:nvPr>
            <p:ph sz="quarter" idx="3"/>
          </p:nvPr>
        </p:nvGraphicFramePr>
        <p:xfrm>
          <a:off x="6249988" y="4905375"/>
          <a:ext cx="1441450" cy="523875"/>
        </p:xfrm>
        <a:graphic>
          <a:graphicData uri="http://schemas.openxmlformats.org/presentationml/2006/ole">
            <mc:AlternateContent xmlns:mc="http://schemas.openxmlformats.org/markup-compatibility/2006">
              <mc:Choice xmlns:v="urn:schemas-microsoft-com:vml" Requires="v">
                <p:oleObj spid="_x0000_s74771" name="Equation" r:id="rId5" imgW="698197" imgH="253890" progId="Equation.3">
                  <p:embed/>
                </p:oleObj>
              </mc:Choice>
              <mc:Fallback>
                <p:oleObj name="Equation" r:id="rId5" imgW="698197" imgH="25389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9988" y="4905375"/>
                        <a:ext cx="14414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11"/>
          <p:cNvSpPr>
            <a:spLocks noGrp="1"/>
          </p:cNvSpPr>
          <p:nvPr>
            <p:ph type="title"/>
          </p:nvPr>
        </p:nvSpPr>
        <p:spPr/>
        <p:txBody>
          <a:bodyPr/>
          <a:lstStyle/>
          <a:p>
            <a:pPr eaLnBrk="1" hangingPunct="1"/>
            <a:endParaRPr lang="en-US" altLang="en-US" smtClean="0"/>
          </a:p>
        </p:txBody>
      </p:sp>
      <p:graphicFrame>
        <p:nvGraphicFramePr>
          <p:cNvPr id="75779" name="Object 4"/>
          <p:cNvGraphicFramePr>
            <a:graphicFrameLocks noChangeAspect="1"/>
          </p:cNvGraphicFramePr>
          <p:nvPr>
            <p:ph sz="half" idx="1"/>
          </p:nvPr>
        </p:nvGraphicFramePr>
        <p:xfrm>
          <a:off x="1258888" y="1844675"/>
          <a:ext cx="6840537" cy="1484313"/>
        </p:xfrm>
        <a:graphic>
          <a:graphicData uri="http://schemas.openxmlformats.org/presentationml/2006/ole">
            <mc:AlternateContent xmlns:mc="http://schemas.openxmlformats.org/markup-compatibility/2006">
              <mc:Choice xmlns:v="urn:schemas-microsoft-com:vml" Requires="v">
                <p:oleObj spid="_x0000_s75791" name="Equation" r:id="rId3" imgW="3860800" imgH="838200" progId="Equation.3">
                  <p:embed/>
                </p:oleObj>
              </mc:Choice>
              <mc:Fallback>
                <p:oleObj name="Equation" r:id="rId3" imgW="3860800" imgH="838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844675"/>
                        <a:ext cx="6840537" cy="148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0" name="Object 10"/>
          <p:cNvGraphicFramePr>
            <a:graphicFrameLocks noChangeAspect="1"/>
          </p:cNvGraphicFramePr>
          <p:nvPr>
            <p:ph sz="half" idx="2"/>
          </p:nvPr>
        </p:nvGraphicFramePr>
        <p:xfrm>
          <a:off x="2268538" y="3595688"/>
          <a:ext cx="4967287" cy="2325687"/>
        </p:xfrm>
        <a:graphic>
          <a:graphicData uri="http://schemas.openxmlformats.org/presentationml/2006/ole">
            <mc:AlternateContent xmlns:mc="http://schemas.openxmlformats.org/markup-compatibility/2006">
              <mc:Choice xmlns:v="urn:schemas-microsoft-com:vml" Requires="v">
                <p:oleObj spid="_x0000_s75792" name="Equation" r:id="rId5" imgW="3200400" imgH="1498600" progId="Equation.3">
                  <p:embed/>
                </p:oleObj>
              </mc:Choice>
              <mc:Fallback>
                <p:oleObj name="Equation" r:id="rId5" imgW="3200400" imgH="14986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3595688"/>
                        <a:ext cx="4967287" cy="232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4400">
                <a:latin typeface="Univers" pitchFamily="34" charset="0"/>
              </a:rPr>
              <a:t>Microparasites</a:t>
            </a:r>
          </a:p>
        </p:txBody>
      </p:sp>
      <p:sp>
        <p:nvSpPr>
          <p:cNvPr id="10243" name="Rectangle 3"/>
          <p:cNvSpPr>
            <a:spLocks noChangeArrowheads="1"/>
          </p:cNvSpPr>
          <p:nvPr/>
        </p:nvSpPr>
        <p:spPr bwMode="auto">
          <a:xfrm>
            <a:off x="685800" y="1981200"/>
            <a:ext cx="8153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Char char="•"/>
            </a:pPr>
            <a:r>
              <a:rPr lang="en-GB" altLang="en-US" sz="2800"/>
              <a:t>Reproduce directly and rapidly within the host</a:t>
            </a:r>
          </a:p>
        </p:txBody>
      </p:sp>
      <p:sp>
        <p:nvSpPr>
          <p:cNvPr id="73732" name="Rectangle 4"/>
          <p:cNvSpPr>
            <a:spLocks noChangeArrowheads="1"/>
          </p:cNvSpPr>
          <p:nvPr/>
        </p:nvSpPr>
        <p:spPr bwMode="auto">
          <a:xfrm>
            <a:off x="685800" y="2819400"/>
            <a:ext cx="8458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Char char="•"/>
            </a:pPr>
            <a:r>
              <a:rPr lang="en-GB" altLang="en-US" sz="2800"/>
              <a:t>Are small and often asexual, e.g bacteria, viruses and protozoa</a:t>
            </a:r>
          </a:p>
        </p:txBody>
      </p:sp>
      <p:sp>
        <p:nvSpPr>
          <p:cNvPr id="73733" name="Rectangle 5"/>
          <p:cNvSpPr>
            <a:spLocks noChangeArrowheads="1"/>
          </p:cNvSpPr>
          <p:nvPr/>
        </p:nvSpPr>
        <p:spPr bwMode="auto">
          <a:xfrm>
            <a:off x="685800" y="37338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FontTx/>
              <a:buChar char="•"/>
            </a:pPr>
            <a:r>
              <a:rPr lang="en-GB" altLang="en-US" sz="2800"/>
              <a:t>Burden not very relevant/difficult to measure; host is either infected or not</a:t>
            </a:r>
          </a:p>
        </p:txBody>
      </p:sp>
      <p:sp>
        <p:nvSpPr>
          <p:cNvPr id="73734" name="Text Box 6"/>
          <p:cNvSpPr txBox="1">
            <a:spLocks noChangeArrowheads="1"/>
          </p:cNvSpPr>
          <p:nvPr/>
        </p:nvSpPr>
        <p:spPr bwMode="auto">
          <a:xfrm>
            <a:off x="838200" y="4799013"/>
            <a:ext cx="6037263"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As a consequence:</a:t>
            </a:r>
          </a:p>
          <a:p>
            <a:pPr eaLnBrk="1" hangingPunct="1">
              <a:spcBef>
                <a:spcPct val="50000"/>
              </a:spcBef>
              <a:buFontTx/>
              <a:buChar char="•"/>
            </a:pPr>
            <a:r>
              <a:rPr lang="en-GB" altLang="en-US" sz="2800"/>
              <a:t> The </a:t>
            </a:r>
            <a:r>
              <a:rPr lang="en-GB" altLang="en-US" sz="2800" i="1">
                <a:solidFill>
                  <a:srgbClr val="FF0000"/>
                </a:solidFill>
              </a:rPr>
              <a:t>host</a:t>
            </a:r>
            <a:r>
              <a:rPr lang="en-GB" altLang="en-US" sz="2800"/>
              <a:t> individual is the convenient basic unit of study</a:t>
            </a:r>
            <a:r>
              <a:rPr lang="en-GB" altLang="en-US" sz="2800">
                <a:latin typeface="Comic Sans MS" panose="030F0702030302020204" pitchFamily="66" charset="0"/>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75463" y="5562600"/>
            <a:ext cx="21129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utoUpdateAnimBg="0"/>
      <p:bldP spid="73733" grpId="0" autoUpdateAnimBg="0"/>
      <p:bldP spid="7373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02"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3068638"/>
            <a:ext cx="4032250"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6803" name="Rectangle 2"/>
          <p:cNvSpPr>
            <a:spLocks noGrp="1"/>
          </p:cNvSpPr>
          <p:nvPr>
            <p:ph type="title"/>
          </p:nvPr>
        </p:nvSpPr>
        <p:spPr/>
        <p:txBody>
          <a:bodyPr/>
          <a:lstStyle/>
          <a:p>
            <a:pPr eaLnBrk="1" hangingPunct="1"/>
            <a:r>
              <a:rPr lang="en-GB" altLang="en-US" smtClean="0"/>
              <a:t>Variation in transmission rates</a:t>
            </a:r>
            <a:endParaRPr lang="en-US" altLang="en-US" smtClean="0"/>
          </a:p>
        </p:txBody>
      </p:sp>
      <p:sp>
        <p:nvSpPr>
          <p:cNvPr id="76804" name="Rectangle 3"/>
          <p:cNvSpPr>
            <a:spLocks noGrp="1"/>
          </p:cNvSpPr>
          <p:nvPr>
            <p:ph type="body" sz="half" idx="1"/>
          </p:nvPr>
        </p:nvSpPr>
        <p:spPr>
          <a:xfrm>
            <a:off x="457200" y="1600200"/>
            <a:ext cx="8002588" cy="4525963"/>
          </a:xfrm>
        </p:spPr>
        <p:txBody>
          <a:bodyPr/>
          <a:lstStyle/>
          <a:p>
            <a:pPr eaLnBrk="1" hangingPunct="1"/>
            <a:r>
              <a:rPr lang="en-GB" altLang="en-US" sz="2800" smtClean="0"/>
              <a:t>We can now find the period (             ) and predict the position of the Arnold tongues from </a:t>
            </a:r>
            <a:endParaRPr lang="en-US" altLang="en-US" sz="2800" smtClean="0"/>
          </a:p>
        </p:txBody>
      </p:sp>
      <p:graphicFrame>
        <p:nvGraphicFramePr>
          <p:cNvPr id="76805" name="Object 7"/>
          <p:cNvGraphicFramePr>
            <a:graphicFrameLocks noChangeAspect="1"/>
          </p:cNvGraphicFramePr>
          <p:nvPr>
            <p:ph sz="quarter" idx="3"/>
          </p:nvPr>
        </p:nvGraphicFramePr>
        <p:xfrm>
          <a:off x="684213" y="3500438"/>
          <a:ext cx="1368425" cy="839787"/>
        </p:xfrm>
        <a:graphic>
          <a:graphicData uri="http://schemas.openxmlformats.org/presentationml/2006/ole">
            <mc:AlternateContent xmlns:mc="http://schemas.openxmlformats.org/markup-compatibility/2006">
              <mc:Choice xmlns:v="urn:schemas-microsoft-com:vml" Requires="v">
                <p:oleObj spid="_x0000_s76829" name="Equation" r:id="rId5" imgW="723586" imgH="444307" progId="Equation.3">
                  <p:embed/>
                </p:oleObj>
              </mc:Choice>
              <mc:Fallback>
                <p:oleObj name="Equation" r:id="rId5" imgW="723586" imgH="444307"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3500438"/>
                        <a:ext cx="1368425"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6" name="Object 10"/>
          <p:cNvGraphicFramePr>
            <a:graphicFrameLocks noChangeAspect="1"/>
          </p:cNvGraphicFramePr>
          <p:nvPr>
            <p:ph sz="quarter" idx="2"/>
          </p:nvPr>
        </p:nvGraphicFramePr>
        <p:xfrm>
          <a:off x="6804025" y="6092825"/>
          <a:ext cx="323850" cy="431800"/>
        </p:xfrm>
        <a:graphic>
          <a:graphicData uri="http://schemas.openxmlformats.org/presentationml/2006/ole">
            <mc:AlternateContent xmlns:mc="http://schemas.openxmlformats.org/markup-compatibility/2006">
              <mc:Choice xmlns:v="urn:schemas-microsoft-com:vml" Requires="v">
                <p:oleObj spid="_x0000_s76830" name="Equation" r:id="rId7" imgW="152268" imgH="203024" progId="Equation.3">
                  <p:embed/>
                </p:oleObj>
              </mc:Choice>
              <mc:Fallback>
                <p:oleObj name="Equation" r:id="rId7" imgW="152268" imgH="203024"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4025" y="6092825"/>
                        <a:ext cx="3238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7" name="Text Box 14"/>
          <p:cNvSpPr txBox="1">
            <a:spLocks noChangeArrowheads="1"/>
          </p:cNvSpPr>
          <p:nvPr/>
        </p:nvSpPr>
        <p:spPr bwMode="auto">
          <a:xfrm>
            <a:off x="-180975" y="6126163"/>
            <a:ext cx="1296988"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800">
                <a:latin typeface="Times New Roman" panose="02020603050405020304" pitchFamily="18" charset="0"/>
              </a:rPr>
              <a:t>791</a:t>
            </a:r>
          </a:p>
          <a:p>
            <a:pPr algn="ctr" eaLnBrk="1" hangingPunct="1">
              <a:spcBef>
                <a:spcPct val="50000"/>
              </a:spcBef>
              <a:buFontTx/>
              <a:buNone/>
            </a:pPr>
            <a:r>
              <a:rPr lang="en-GB" altLang="en-US" sz="800">
                <a:latin typeface="Times New Roman" panose="02020603050405020304" pitchFamily="18" charset="0"/>
              </a:rPr>
              <a:t>379</a:t>
            </a:r>
          </a:p>
          <a:p>
            <a:pPr algn="ctr" eaLnBrk="1" hangingPunct="1">
              <a:spcBef>
                <a:spcPct val="50000"/>
              </a:spcBef>
              <a:buFontTx/>
              <a:buNone/>
            </a:pPr>
            <a:r>
              <a:rPr lang="en-GB" altLang="en-US" sz="800">
                <a:latin typeface="Times New Roman" panose="02020603050405020304" pitchFamily="18" charset="0"/>
              </a:rPr>
              <a:t>235</a:t>
            </a:r>
            <a:endParaRPr lang="en-US" altLang="en-US" sz="800">
              <a:latin typeface="Times New Roman" panose="02020603050405020304" pitchFamily="18" charset="0"/>
            </a:endParaRPr>
          </a:p>
        </p:txBody>
      </p:sp>
      <p:sp>
        <p:nvSpPr>
          <p:cNvPr id="76808" name="Text Box 18"/>
          <p:cNvSpPr txBox="1">
            <a:spLocks noChangeArrowheads="1"/>
          </p:cNvSpPr>
          <p:nvPr/>
        </p:nvSpPr>
        <p:spPr bwMode="auto">
          <a:xfrm>
            <a:off x="5867400" y="4581525"/>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600">
                <a:latin typeface="Times New Roman" panose="02020603050405020304" pitchFamily="18" charset="0"/>
              </a:rPr>
              <a:t>2</a:t>
            </a:r>
            <a:endParaRPr lang="en-US" altLang="en-US" sz="1600">
              <a:latin typeface="Times New Roman" panose="02020603050405020304" pitchFamily="18" charset="0"/>
            </a:endParaRPr>
          </a:p>
        </p:txBody>
      </p:sp>
      <p:sp>
        <p:nvSpPr>
          <p:cNvPr id="76809" name="Text Box 19"/>
          <p:cNvSpPr txBox="1">
            <a:spLocks noChangeArrowheads="1"/>
          </p:cNvSpPr>
          <p:nvPr/>
        </p:nvSpPr>
        <p:spPr bwMode="auto">
          <a:xfrm>
            <a:off x="5867400" y="4316413"/>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600">
                <a:latin typeface="Times New Roman" panose="02020603050405020304" pitchFamily="18" charset="0"/>
              </a:rPr>
              <a:t>3</a:t>
            </a:r>
            <a:endParaRPr lang="en-US" altLang="en-US" sz="1600">
              <a:latin typeface="Times New Roman" panose="02020603050405020304" pitchFamily="18" charset="0"/>
            </a:endParaRPr>
          </a:p>
        </p:txBody>
      </p:sp>
      <p:sp>
        <p:nvSpPr>
          <p:cNvPr id="76810" name="Text Box 20"/>
          <p:cNvSpPr txBox="1">
            <a:spLocks noChangeArrowheads="1"/>
          </p:cNvSpPr>
          <p:nvPr/>
        </p:nvSpPr>
        <p:spPr bwMode="auto">
          <a:xfrm>
            <a:off x="5867400" y="4005263"/>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600">
                <a:latin typeface="Times New Roman" panose="02020603050405020304" pitchFamily="18" charset="0"/>
              </a:rPr>
              <a:t>4</a:t>
            </a:r>
            <a:endParaRPr lang="en-US" altLang="en-US" sz="1600">
              <a:latin typeface="Times New Roman" panose="02020603050405020304" pitchFamily="18" charset="0"/>
            </a:endParaRPr>
          </a:p>
        </p:txBody>
      </p:sp>
      <p:sp>
        <p:nvSpPr>
          <p:cNvPr id="76811" name="Text Box 21"/>
          <p:cNvSpPr txBox="1">
            <a:spLocks noChangeArrowheads="1"/>
          </p:cNvSpPr>
          <p:nvPr/>
        </p:nvSpPr>
        <p:spPr bwMode="auto">
          <a:xfrm>
            <a:off x="5867400" y="3429000"/>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600">
                <a:latin typeface="Times New Roman" panose="02020603050405020304" pitchFamily="18" charset="0"/>
              </a:rPr>
              <a:t>6</a:t>
            </a:r>
            <a:endParaRPr lang="en-US" altLang="en-US" sz="1600">
              <a:latin typeface="Times New Roman" panose="02020603050405020304" pitchFamily="18" charset="0"/>
            </a:endParaRPr>
          </a:p>
        </p:txBody>
      </p:sp>
      <p:sp>
        <p:nvSpPr>
          <p:cNvPr id="76812" name="Text Box 22"/>
          <p:cNvSpPr txBox="1">
            <a:spLocks noChangeArrowheads="1"/>
          </p:cNvSpPr>
          <p:nvPr/>
        </p:nvSpPr>
        <p:spPr bwMode="auto">
          <a:xfrm>
            <a:off x="5867400" y="3668713"/>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600">
                <a:latin typeface="Times New Roman" panose="02020603050405020304" pitchFamily="18" charset="0"/>
              </a:rPr>
              <a:t>5</a:t>
            </a:r>
            <a:endParaRPr lang="en-US" altLang="en-US" sz="1600">
              <a:latin typeface="Times New Roman" panose="02020603050405020304" pitchFamily="18" charset="0"/>
            </a:endParaRPr>
          </a:p>
        </p:txBody>
      </p:sp>
      <p:graphicFrame>
        <p:nvGraphicFramePr>
          <p:cNvPr id="76813" name="Object 24"/>
          <p:cNvGraphicFramePr>
            <a:graphicFrameLocks noChangeAspect="1"/>
          </p:cNvGraphicFramePr>
          <p:nvPr/>
        </p:nvGraphicFramePr>
        <p:xfrm>
          <a:off x="5005388" y="1474788"/>
          <a:ext cx="1150937" cy="706437"/>
        </p:xfrm>
        <a:graphic>
          <a:graphicData uri="http://schemas.openxmlformats.org/presentationml/2006/ole">
            <mc:AlternateContent xmlns:mc="http://schemas.openxmlformats.org/markup-compatibility/2006">
              <mc:Choice xmlns:v="urn:schemas-microsoft-com:vml" Requires="v">
                <p:oleObj spid="_x0000_s76831" name="Equation" r:id="rId9" imgW="723586" imgH="444307" progId="Equation.3">
                  <p:embed/>
                </p:oleObj>
              </mc:Choice>
              <mc:Fallback>
                <p:oleObj name="Equation" r:id="rId9" imgW="723586" imgH="444307" progId="Equation.3">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1474788"/>
                        <a:ext cx="1150937"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GB" altLang="en-US" smtClean="0"/>
              <a:t> some Arnold tongues</a:t>
            </a:r>
          </a:p>
        </p:txBody>
      </p:sp>
      <p:sp>
        <p:nvSpPr>
          <p:cNvPr id="78851" name="Rectangle 5"/>
          <p:cNvSpPr>
            <a:spLocks noChangeArrowheads="1"/>
          </p:cNvSpPr>
          <p:nvPr/>
        </p:nvSpPr>
        <p:spPr bwMode="auto">
          <a:xfrm>
            <a:off x="4448175" y="3198813"/>
            <a:ext cx="24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1800">
                <a:latin typeface="Arial" panose="020B0604020202020204" pitchFamily="34" charset="0"/>
                <a:cs typeface="Arial" panose="020B0604020202020204" pitchFamily="34" charset="0"/>
              </a:rPr>
              <a:t> </a:t>
            </a:r>
          </a:p>
        </p:txBody>
      </p:sp>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689100"/>
            <a:ext cx="72009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flipV="1">
            <a:off x="4716463" y="2276475"/>
            <a:ext cx="0" cy="41052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916238" y="2349500"/>
            <a:ext cx="0" cy="4103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124075" y="2349500"/>
            <a:ext cx="0" cy="4103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916238" y="2428875"/>
            <a:ext cx="0" cy="41052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124075" y="2428875"/>
            <a:ext cx="0" cy="41052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8858" name="TextBox 9"/>
          <p:cNvSpPr txBox="1">
            <a:spLocks noChangeArrowheads="1"/>
          </p:cNvSpPr>
          <p:nvPr/>
        </p:nvSpPr>
        <p:spPr bwMode="auto">
          <a:xfrm>
            <a:off x="7400925" y="2822575"/>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1800">
                <a:latin typeface="Arial" panose="020B0604020202020204" pitchFamily="34" charset="0"/>
                <a:cs typeface="Arial" panose="020B0604020202020204" pitchFamily="34" charset="0"/>
              </a:rPr>
              <a:t>Period 3</a:t>
            </a:r>
          </a:p>
        </p:txBody>
      </p:sp>
      <p:sp>
        <p:nvSpPr>
          <p:cNvPr id="78859" name="TextBox 15"/>
          <p:cNvSpPr txBox="1">
            <a:spLocks noChangeArrowheads="1"/>
          </p:cNvSpPr>
          <p:nvPr/>
        </p:nvSpPr>
        <p:spPr bwMode="auto">
          <a:xfrm>
            <a:off x="7761288" y="4767263"/>
            <a:ext cx="1044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1800">
                <a:latin typeface="Arial" panose="020B0604020202020204" pitchFamily="34" charset="0"/>
                <a:cs typeface="Arial" panose="020B0604020202020204" pitchFamily="34" charset="0"/>
              </a:rPr>
              <a:t>Period 2</a:t>
            </a:r>
          </a:p>
        </p:txBody>
      </p:sp>
      <p:sp>
        <p:nvSpPr>
          <p:cNvPr id="78860" name="TextBox 16"/>
          <p:cNvSpPr txBox="1">
            <a:spLocks noChangeArrowheads="1"/>
          </p:cNvSpPr>
          <p:nvPr/>
        </p:nvSpPr>
        <p:spPr bwMode="auto">
          <a:xfrm>
            <a:off x="6537325" y="1455738"/>
            <a:ext cx="1042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1800">
                <a:latin typeface="Arial" panose="020B0604020202020204" pitchFamily="34" charset="0"/>
                <a:cs typeface="Arial" panose="020B0604020202020204" pitchFamily="34" charset="0"/>
              </a:rPr>
              <a:t>Period 4</a:t>
            </a:r>
          </a:p>
        </p:txBody>
      </p:sp>
      <p:sp>
        <p:nvSpPr>
          <p:cNvPr id="78861" name="TextBox 17"/>
          <p:cNvSpPr txBox="1">
            <a:spLocks noChangeArrowheads="1"/>
          </p:cNvSpPr>
          <p:nvPr/>
        </p:nvSpPr>
        <p:spPr bwMode="auto">
          <a:xfrm>
            <a:off x="5097463" y="1455738"/>
            <a:ext cx="1042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1800">
                <a:latin typeface="Arial" panose="020B0604020202020204" pitchFamily="34" charset="0"/>
                <a:cs typeface="Arial" panose="020B0604020202020204" pitchFamily="34" charset="0"/>
              </a:rPr>
              <a:t>Period 5</a:t>
            </a:r>
          </a:p>
        </p:txBody>
      </p:sp>
      <p:sp>
        <p:nvSpPr>
          <p:cNvPr id="78862" name="TextBox 18"/>
          <p:cNvSpPr txBox="1">
            <a:spLocks noChangeArrowheads="1"/>
          </p:cNvSpPr>
          <p:nvPr/>
        </p:nvSpPr>
        <p:spPr bwMode="auto">
          <a:xfrm>
            <a:off x="8126413" y="60642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1800">
                <a:latin typeface="Arial" panose="020B0604020202020204" pitchFamily="34" charset="0"/>
                <a:cs typeface="Arial" panose="020B0604020202020204" pitchFamily="34" charset="0"/>
              </a:rPr>
              <a:t>b</a:t>
            </a:r>
          </a:p>
        </p:txBody>
      </p:sp>
      <p:sp>
        <p:nvSpPr>
          <p:cNvPr id="78863" name="TextBox 19"/>
          <p:cNvSpPr txBox="1">
            <a:spLocks noChangeArrowheads="1"/>
          </p:cNvSpPr>
          <p:nvPr/>
        </p:nvSpPr>
        <p:spPr bwMode="auto">
          <a:xfrm>
            <a:off x="328613" y="1455738"/>
            <a:ext cx="6334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1800">
                <a:latin typeface="Arial" panose="020B0604020202020204" pitchFamily="34" charset="0"/>
                <a:cs typeface="Arial" panose="020B0604020202020204" pitchFamily="34" charset="0"/>
              </a:rPr>
              <a:t>amp</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GB" altLang="en-US" smtClean="0"/>
              <a:t>Effects of seasonal variation</a:t>
            </a:r>
          </a:p>
        </p:txBody>
      </p:sp>
      <p:sp>
        <p:nvSpPr>
          <p:cNvPr id="79875" name="Content Placeholder 2"/>
          <p:cNvSpPr>
            <a:spLocks noGrp="1"/>
          </p:cNvSpPr>
          <p:nvPr>
            <p:ph idx="1"/>
          </p:nvPr>
        </p:nvSpPr>
        <p:spPr/>
        <p:txBody>
          <a:bodyPr/>
          <a:lstStyle/>
          <a:p>
            <a:r>
              <a:rPr lang="en-GB" altLang="en-US" smtClean="0"/>
              <a:t>The dynamics of a seasonally forced epidemic strongly depend on the R0 (approx </a:t>
            </a:r>
            <a:r>
              <a:rPr lang="en-GB" altLang="en-US" smtClean="0">
                <a:latin typeface="Symbol" panose="05050102010706020507" pitchFamily="18" charset="2"/>
              </a:rPr>
              <a:t>b/g</a:t>
            </a:r>
            <a:r>
              <a:rPr lang="en-GB" altLang="en-US" smtClean="0"/>
              <a:t>)</a:t>
            </a:r>
          </a:p>
          <a:p>
            <a:r>
              <a:rPr lang="en-GB" altLang="en-US" smtClean="0"/>
              <a:t>High R0: annual or biannual cycles.</a:t>
            </a:r>
          </a:p>
          <a:p>
            <a:r>
              <a:rPr lang="en-GB" altLang="en-US" smtClean="0"/>
              <a:t>Low R0: outbreaks followed by years of absence, e.g influenza</a:t>
            </a:r>
          </a:p>
          <a:p>
            <a:r>
              <a:rPr lang="en-GB" altLang="en-US" smtClean="0"/>
              <a:t>For low R0 the densities can reach very low numbers, and lead to “fade out”</a:t>
            </a:r>
          </a:p>
          <a:p>
            <a:r>
              <a:rPr lang="en-GB" altLang="en-US" smtClean="0"/>
              <a:t>Therefore the disease can disappear, even if the R0&gt;1</a:t>
            </a:r>
          </a:p>
          <a:p>
            <a:endParaRPr lang="en-GB" altLang="en-US"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p:nvPr>
        </p:nvSpPr>
        <p:spPr/>
        <p:txBody>
          <a:bodyPr/>
          <a:lstStyle/>
          <a:p>
            <a:pPr eaLnBrk="1" hangingPunct="1"/>
            <a:r>
              <a:rPr lang="en-GB" altLang="en-US" smtClean="0"/>
              <a:t>Vaccination</a:t>
            </a:r>
          </a:p>
        </p:txBody>
      </p:sp>
      <p:sp>
        <p:nvSpPr>
          <p:cNvPr id="80899" name="Rectangle 3"/>
          <p:cNvSpPr>
            <a:spLocks noGrp="1"/>
          </p:cNvSpPr>
          <p:nvPr>
            <p:ph type="body" idx="1"/>
          </p:nvPr>
        </p:nvSpPr>
        <p:spPr/>
        <p:txBody>
          <a:bodyPr/>
          <a:lstStyle/>
          <a:p>
            <a:pPr eaLnBrk="1" hangingPunct="1"/>
            <a:r>
              <a:rPr lang="en-GB" altLang="en-US" smtClean="0"/>
              <a:t>In the last years measles has as good as disappeared because of vaccination</a:t>
            </a:r>
          </a:p>
        </p:txBody>
      </p:sp>
      <p:grpSp>
        <p:nvGrpSpPr>
          <p:cNvPr id="2" name="Group 4"/>
          <p:cNvGrpSpPr>
            <a:grpSpLocks/>
          </p:cNvGrpSpPr>
          <p:nvPr/>
        </p:nvGrpSpPr>
        <p:grpSpPr bwMode="auto">
          <a:xfrm>
            <a:off x="228600" y="1600200"/>
            <a:ext cx="8763000" cy="5105400"/>
            <a:chOff x="96" y="528"/>
            <a:chExt cx="5520" cy="3216"/>
          </a:xfrm>
        </p:grpSpPr>
        <p:sp>
          <p:nvSpPr>
            <p:cNvPr id="80901" name="Rectangle 5"/>
            <p:cNvSpPr>
              <a:spLocks noChangeArrowheads="1"/>
            </p:cNvSpPr>
            <p:nvPr/>
          </p:nvSpPr>
          <p:spPr bwMode="auto">
            <a:xfrm>
              <a:off x="96" y="528"/>
              <a:ext cx="5520" cy="3216"/>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pic>
          <p:nvPicPr>
            <p:cNvPr id="80902" name="Picture 6" descr="year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 y="942"/>
              <a:ext cx="5349" cy="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p:txBody>
          <a:bodyPr/>
          <a:lstStyle/>
          <a:p>
            <a:pPr eaLnBrk="1" hangingPunct="1"/>
            <a:r>
              <a:rPr lang="en-GB" altLang="en-US" smtClean="0"/>
              <a:t>Vaccination</a:t>
            </a:r>
          </a:p>
        </p:txBody>
      </p:sp>
      <p:sp>
        <p:nvSpPr>
          <p:cNvPr id="81923" name="Rectangle 3"/>
          <p:cNvSpPr>
            <a:spLocks noGrp="1"/>
          </p:cNvSpPr>
          <p:nvPr>
            <p:ph type="body" idx="1"/>
          </p:nvPr>
        </p:nvSpPr>
        <p:spPr/>
        <p:txBody>
          <a:bodyPr/>
          <a:lstStyle/>
          <a:p>
            <a:pPr eaLnBrk="1" hangingPunct="1"/>
            <a:r>
              <a:rPr lang="en-GB" altLang="en-US" smtClean="0"/>
              <a:t>In the last years measles has as good as disappeared because of vaccination</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44675"/>
            <a:ext cx="9067800"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p:cNvSpPr>
            <a:spLocks noGrp="1"/>
          </p:cNvSpPr>
          <p:nvPr>
            <p:ph type="title"/>
          </p:nvPr>
        </p:nvSpPr>
        <p:spPr/>
        <p:txBody>
          <a:bodyPr/>
          <a:lstStyle/>
          <a:p>
            <a:pPr eaLnBrk="1" hangingPunct="1"/>
            <a:r>
              <a:rPr lang="en-GB" altLang="en-US" smtClean="0"/>
              <a:t>Vaccination</a:t>
            </a:r>
          </a:p>
        </p:txBody>
      </p:sp>
      <p:sp>
        <p:nvSpPr>
          <p:cNvPr id="82947" name="Rectangle 3"/>
          <p:cNvSpPr>
            <a:spLocks noGrp="1"/>
          </p:cNvSpPr>
          <p:nvPr>
            <p:ph type="body" idx="1"/>
          </p:nvPr>
        </p:nvSpPr>
        <p:spPr/>
        <p:txBody>
          <a:bodyPr/>
          <a:lstStyle/>
          <a:p>
            <a:pPr eaLnBrk="1" hangingPunct="1"/>
            <a:r>
              <a:rPr lang="en-GB" altLang="en-US" smtClean="0"/>
              <a:t>In the last years measles has as good as disappeared because of vaccination</a:t>
            </a:r>
          </a:p>
        </p:txBody>
      </p:sp>
      <p:pic>
        <p:nvPicPr>
          <p:cNvPr id="5" name="Picture 4" descr="Vac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1412875"/>
            <a:ext cx="8174038" cy="518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p:txBody>
          <a:bodyPr/>
          <a:lstStyle/>
          <a:p>
            <a:pPr eaLnBrk="1" hangingPunct="1"/>
            <a:r>
              <a:rPr lang="en-GB" altLang="en-US" smtClean="0"/>
              <a:t>Vaccination</a:t>
            </a:r>
          </a:p>
        </p:txBody>
      </p:sp>
      <p:sp>
        <p:nvSpPr>
          <p:cNvPr id="83971" name="Rectangle 3"/>
          <p:cNvSpPr>
            <a:spLocks noGrp="1"/>
          </p:cNvSpPr>
          <p:nvPr>
            <p:ph type="body" idx="1"/>
          </p:nvPr>
        </p:nvSpPr>
        <p:spPr/>
        <p:txBody>
          <a:bodyPr/>
          <a:lstStyle/>
          <a:p>
            <a:pPr eaLnBrk="1" hangingPunct="1"/>
            <a:r>
              <a:rPr lang="en-GB" altLang="en-US" dirty="0" smtClean="0"/>
              <a:t>Vaccination worked because the vaccination rate was high enough to stop the disease being endemic</a:t>
            </a:r>
          </a:p>
          <a:p>
            <a:pPr eaLnBrk="1" hangingPunct="1"/>
            <a:r>
              <a:rPr lang="en-GB" altLang="en-US" dirty="0" smtClean="0"/>
              <a:t>But even in the years when incidence was very low, measles still occasionally appeared following importations in the population</a:t>
            </a:r>
          </a:p>
          <a:p>
            <a:pPr eaLnBrk="1" hangingPunct="1"/>
            <a:endParaRPr lang="en-GB" altLang="en-US" dirty="0" smtClean="0"/>
          </a:p>
        </p:txBody>
      </p:sp>
      <p:pic>
        <p:nvPicPr>
          <p:cNvPr id="4" name="Picture 3"/>
          <p:cNvPicPr>
            <a:picLocks noChangeAspect="1"/>
          </p:cNvPicPr>
          <p:nvPr/>
        </p:nvPicPr>
        <p:blipFill>
          <a:blip r:embed="rId2"/>
          <a:stretch>
            <a:fillRect/>
          </a:stretch>
        </p:blipFill>
        <p:spPr>
          <a:xfrm>
            <a:off x="6227763" y="4797425"/>
            <a:ext cx="2665412" cy="1665288"/>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p:cNvSpPr>
          <p:nvPr>
            <p:ph type="title"/>
          </p:nvPr>
        </p:nvSpPr>
        <p:spPr/>
        <p:txBody>
          <a:bodyPr/>
          <a:lstStyle/>
          <a:p>
            <a:pPr eaLnBrk="1" hangingPunct="1"/>
            <a:r>
              <a:rPr lang="en-GB" altLang="en-US" sz="4000" smtClean="0"/>
              <a:t>Measles outbreaks in England and Wales in 1995-2002</a:t>
            </a:r>
          </a:p>
        </p:txBody>
      </p:sp>
      <p:grpSp>
        <p:nvGrpSpPr>
          <p:cNvPr id="84995" name="Group 3"/>
          <p:cNvGrpSpPr>
            <a:grpSpLocks/>
          </p:cNvGrpSpPr>
          <p:nvPr/>
        </p:nvGrpSpPr>
        <p:grpSpPr bwMode="auto">
          <a:xfrm>
            <a:off x="357188" y="2060575"/>
            <a:ext cx="8729662" cy="4225925"/>
            <a:chOff x="225" y="1298"/>
            <a:chExt cx="5499" cy="2662"/>
          </a:xfrm>
        </p:grpSpPr>
        <p:graphicFrame>
          <p:nvGraphicFramePr>
            <p:cNvPr id="84997" name="Object 4"/>
            <p:cNvGraphicFramePr>
              <a:graphicFrameLocks noChangeAspect="1"/>
            </p:cNvGraphicFramePr>
            <p:nvPr/>
          </p:nvGraphicFramePr>
          <p:xfrm>
            <a:off x="225" y="1554"/>
            <a:ext cx="5499" cy="2406"/>
          </p:xfrm>
          <a:graphic>
            <a:graphicData uri="http://schemas.openxmlformats.org/presentationml/2006/ole">
              <mc:AlternateContent xmlns:mc="http://schemas.openxmlformats.org/markup-compatibility/2006">
                <mc:Choice xmlns:v="urn:schemas-microsoft-com:vml" Requires="v">
                  <p:oleObj spid="_x0000_s85009" name="Artwork" r:id="rId3" imgW="5133333" imgH="1971950" progId="Adobe.Illustrator.7">
                    <p:embed/>
                  </p:oleObj>
                </mc:Choice>
                <mc:Fallback>
                  <p:oleObj name="Artwork" r:id="rId3" imgW="5133333" imgH="1971950" progId="Adobe.Illustrator.7">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 y="1554"/>
                          <a:ext cx="5499" cy="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998" name="Rectangle 5"/>
            <p:cNvSpPr>
              <a:spLocks noChangeArrowheads="1"/>
            </p:cNvSpPr>
            <p:nvPr/>
          </p:nvSpPr>
          <p:spPr bwMode="auto">
            <a:xfrm>
              <a:off x="4761" y="1298"/>
              <a:ext cx="878" cy="24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grpSp>
      <p:graphicFrame>
        <p:nvGraphicFramePr>
          <p:cNvPr id="235526" name="Object 6"/>
          <p:cNvGraphicFramePr>
            <a:graphicFrameLocks noChangeAspect="1"/>
          </p:cNvGraphicFramePr>
          <p:nvPr/>
        </p:nvGraphicFramePr>
        <p:xfrm>
          <a:off x="333375" y="2466975"/>
          <a:ext cx="8729663" cy="3819525"/>
        </p:xfrm>
        <a:graphic>
          <a:graphicData uri="http://schemas.openxmlformats.org/presentationml/2006/ole">
            <mc:AlternateContent xmlns:mc="http://schemas.openxmlformats.org/markup-compatibility/2006">
              <mc:Choice xmlns:v="urn:schemas-microsoft-com:vml" Requires="v">
                <p:oleObj spid="_x0000_s85010" name="Artwork" r:id="rId5" imgW="5133333" imgH="1971950" progId="Adobe.Illustrator.7">
                  <p:embed/>
                </p:oleObj>
              </mc:Choice>
              <mc:Fallback>
                <p:oleObj name="Artwork" r:id="rId5" imgW="5133333" imgH="1971950" progId="Adobe.Illustrator.7">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 y="2466975"/>
                        <a:ext cx="8729663"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p:txBody>
          <a:bodyPr/>
          <a:lstStyle/>
          <a:p>
            <a:pPr eaLnBrk="1" hangingPunct="1"/>
            <a:r>
              <a:rPr lang="en-GB" altLang="en-US" smtClean="0"/>
              <a:t>Vaccination</a:t>
            </a:r>
          </a:p>
        </p:txBody>
      </p:sp>
      <p:sp>
        <p:nvSpPr>
          <p:cNvPr id="86019" name="Rectangle 3"/>
          <p:cNvSpPr>
            <a:spLocks noGrp="1"/>
          </p:cNvSpPr>
          <p:nvPr>
            <p:ph type="body" idx="1"/>
          </p:nvPr>
        </p:nvSpPr>
        <p:spPr/>
        <p:txBody>
          <a:bodyPr/>
          <a:lstStyle/>
          <a:p>
            <a:pPr eaLnBrk="1" hangingPunct="1"/>
            <a:r>
              <a:rPr lang="en-GB" altLang="en-US" smtClean="0"/>
              <a:t>After 1999 vaccination levels decreased due to (unfounded) claims that MMR could lead to autism. </a:t>
            </a:r>
          </a:p>
          <a:p>
            <a:pPr eaLnBrk="1" hangingPunct="1"/>
            <a:r>
              <a:rPr lang="en-GB" altLang="en-US" smtClean="0"/>
              <a:t>This has led to large outbreaks and an increase in the reproductive number</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p:nvPr>
        </p:nvSpPr>
        <p:spPr>
          <a:xfrm>
            <a:off x="685800" y="552450"/>
            <a:ext cx="7772400" cy="1143000"/>
          </a:xfrm>
        </p:spPr>
        <p:txBody>
          <a:bodyPr/>
          <a:lstStyle/>
          <a:p>
            <a:pPr eaLnBrk="1" hangingPunct="1"/>
            <a:r>
              <a:rPr lang="en-GB" altLang="en-US" smtClean="0"/>
              <a:t>Reproductive number after vaccination R</a:t>
            </a:r>
            <a:r>
              <a:rPr lang="en-GB" altLang="en-US" baseline="-25000" smtClean="0"/>
              <a:t>0</a:t>
            </a:r>
            <a:r>
              <a:rPr lang="en-GB" altLang="en-US" smtClean="0"/>
              <a:t>(1-p)</a:t>
            </a:r>
          </a:p>
        </p:txBody>
      </p:sp>
      <p:graphicFrame>
        <p:nvGraphicFramePr>
          <p:cNvPr id="87043" name="Object 3"/>
          <p:cNvGraphicFramePr>
            <a:graphicFrameLocks noChangeAspect="1"/>
          </p:cNvGraphicFramePr>
          <p:nvPr/>
        </p:nvGraphicFramePr>
        <p:xfrm>
          <a:off x="442913" y="1795463"/>
          <a:ext cx="7016750" cy="5184775"/>
        </p:xfrm>
        <a:graphic>
          <a:graphicData uri="http://schemas.openxmlformats.org/presentationml/2006/ole">
            <mc:AlternateContent xmlns:mc="http://schemas.openxmlformats.org/markup-compatibility/2006">
              <mc:Choice xmlns:v="urn:schemas-microsoft-com:vml" Requires="v">
                <p:oleObj spid="_x0000_s87050" name="Artwork" r:id="rId3" imgW="3029373" imgH="2238687" progId="Adobe.Illustrator.7">
                  <p:embed/>
                </p:oleObj>
              </mc:Choice>
              <mc:Fallback>
                <p:oleObj name="Artwork" r:id="rId3" imgW="3029373" imgH="2238687" progId="Adobe.Illustrator.7">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3" y="1795463"/>
                        <a:ext cx="7016750"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4" name="Text Box 4"/>
          <p:cNvSpPr txBox="1">
            <a:spLocks noChangeArrowheads="1"/>
          </p:cNvSpPr>
          <p:nvPr/>
        </p:nvSpPr>
        <p:spPr bwMode="auto">
          <a:xfrm>
            <a:off x="5254625" y="6342063"/>
            <a:ext cx="4070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400">
                <a:latin typeface="Univers" pitchFamily="34" charset="0"/>
              </a:rPr>
              <a:t>From: Jansen et al. Science, 301, 804 (2003)</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p:txBody>
          <a:bodyPr/>
          <a:lstStyle/>
          <a:p>
            <a:pPr eaLnBrk="1" hangingPunct="1"/>
            <a:r>
              <a:rPr lang="en-GB" altLang="en-US" smtClean="0"/>
              <a:t>Microparasites</a:t>
            </a:r>
          </a:p>
        </p:txBody>
      </p:sp>
      <p:sp>
        <p:nvSpPr>
          <p:cNvPr id="11267" name="Rectangle 3"/>
          <p:cNvSpPr>
            <a:spLocks noGrp="1"/>
          </p:cNvSpPr>
          <p:nvPr>
            <p:ph type="body" idx="1"/>
          </p:nvPr>
        </p:nvSpPr>
        <p:spPr/>
        <p:txBody>
          <a:bodyPr/>
          <a:lstStyle/>
          <a:p>
            <a:pPr eaLnBrk="1" hangingPunct="1"/>
            <a:r>
              <a:rPr lang="en-GB" altLang="en-US" smtClean="0"/>
              <a:t>I will discuss two standard models (SIS and SIR) to describe the epidemiology of microparasites </a:t>
            </a:r>
          </a:p>
          <a:p>
            <a:pPr eaLnBrk="1" hangingPunct="1"/>
            <a:r>
              <a:rPr lang="en-GB" altLang="en-US" smtClean="0"/>
              <a:t>This model describes different classes of hosts</a:t>
            </a:r>
          </a:p>
          <a:p>
            <a:pPr eaLnBrk="1" hangingPunct="1"/>
            <a:r>
              <a:rPr lang="en-GB" altLang="en-US" smtClean="0"/>
              <a:t>And the processes of infection, recovery and mortality (+ births and deaths)</a:t>
            </a:r>
          </a:p>
          <a:p>
            <a:pPr eaLnBrk="1" hangingPunct="1"/>
            <a:endParaRPr lang="en-GB" altLang="en-US" smtClean="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p:cNvSpPr>
          <p:nvPr>
            <p:ph type="title"/>
          </p:nvPr>
        </p:nvSpPr>
        <p:spPr/>
        <p:txBody>
          <a:bodyPr/>
          <a:lstStyle/>
          <a:p>
            <a:pPr eaLnBrk="1" hangingPunct="1"/>
            <a:r>
              <a:rPr lang="en-GB" altLang="en-US" smtClean="0"/>
              <a:t>Vaccination</a:t>
            </a:r>
          </a:p>
        </p:txBody>
      </p:sp>
      <p:sp>
        <p:nvSpPr>
          <p:cNvPr id="88067" name="Rectangle 3"/>
          <p:cNvSpPr>
            <a:spLocks noGrp="1"/>
          </p:cNvSpPr>
          <p:nvPr>
            <p:ph type="body" idx="1"/>
          </p:nvPr>
        </p:nvSpPr>
        <p:spPr/>
        <p:txBody>
          <a:bodyPr/>
          <a:lstStyle/>
          <a:p>
            <a:pPr eaLnBrk="1" hangingPunct="1"/>
            <a:r>
              <a:rPr lang="en-GB" altLang="en-US" smtClean="0"/>
              <a:t>Based on the same principles as the deterministic SIR model, a stochastic model can be formulated</a:t>
            </a:r>
          </a:p>
          <a:p>
            <a:pPr eaLnBrk="1" hangingPunct="1"/>
            <a:r>
              <a:rPr lang="en-GB" altLang="en-US" smtClean="0"/>
              <a:t>A stochastic model describes the chance processes</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p:cNvSpPr>
          <p:nvPr>
            <p:ph type="title"/>
          </p:nvPr>
        </p:nvSpPr>
        <p:spPr/>
        <p:txBody>
          <a:bodyPr/>
          <a:lstStyle/>
          <a:p>
            <a:pPr eaLnBrk="1" hangingPunct="1"/>
            <a:r>
              <a:rPr lang="en-GB" altLang="en-US" smtClean="0"/>
              <a:t>Outbreak size depends on R</a:t>
            </a:r>
            <a:r>
              <a:rPr lang="en-GB" altLang="en-US" baseline="-25000" smtClean="0"/>
              <a:t>0</a:t>
            </a:r>
            <a:endParaRPr lang="en-GB" altLang="en-US" smtClean="0"/>
          </a:p>
        </p:txBody>
      </p:sp>
      <p:sp>
        <p:nvSpPr>
          <p:cNvPr id="89091" name="Rectangle 3"/>
          <p:cNvSpPr>
            <a:spLocks noChangeArrowheads="1"/>
          </p:cNvSpPr>
          <p:nvPr/>
        </p:nvSpPr>
        <p:spPr bwMode="auto">
          <a:xfrm>
            <a:off x="3205163" y="2586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89092" name="Text Box 4"/>
          <p:cNvSpPr txBox="1">
            <a:spLocks noChangeArrowheads="1"/>
          </p:cNvSpPr>
          <p:nvPr/>
        </p:nvSpPr>
        <p:spPr bwMode="auto">
          <a:xfrm>
            <a:off x="1751013" y="6099175"/>
            <a:ext cx="6535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R</a:t>
            </a:r>
            <a:r>
              <a:rPr lang="en-GB" altLang="en-US" sz="2400" baseline="-25000">
                <a:latin typeface="Univers" pitchFamily="34" charset="0"/>
              </a:rPr>
              <a:t>0</a:t>
            </a:r>
            <a:r>
              <a:rPr lang="en-GB" altLang="en-US" sz="2400">
                <a:latin typeface="Univers" pitchFamily="34" charset="0"/>
              </a:rPr>
              <a:t> = </a:t>
            </a:r>
            <a:r>
              <a:rPr lang="en-GB" altLang="en-US" sz="2400">
                <a:latin typeface="Symbol" panose="05050102010706020507" pitchFamily="18" charset="2"/>
              </a:rPr>
              <a:t>b/g</a:t>
            </a:r>
            <a:r>
              <a:rPr lang="en-GB" altLang="en-US" sz="2400">
                <a:latin typeface="Univers" pitchFamily="34" charset="0"/>
              </a:rPr>
              <a:t> times fraction not vaccinated</a:t>
            </a:r>
          </a:p>
        </p:txBody>
      </p:sp>
      <p:sp>
        <p:nvSpPr>
          <p:cNvPr id="89093" name="Text Box 5"/>
          <p:cNvSpPr txBox="1">
            <a:spLocks noChangeArrowheads="1"/>
          </p:cNvSpPr>
          <p:nvPr/>
        </p:nvSpPr>
        <p:spPr bwMode="auto">
          <a:xfrm rot="-5400000">
            <a:off x="-605631" y="3563144"/>
            <a:ext cx="3440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Univers" pitchFamily="34" charset="0"/>
              </a:rPr>
              <a:t>Number of cases</a:t>
            </a:r>
          </a:p>
        </p:txBody>
      </p:sp>
      <p:sp>
        <p:nvSpPr>
          <p:cNvPr id="89094" name="Text Box 6"/>
          <p:cNvSpPr txBox="1">
            <a:spLocks noChangeArrowheads="1"/>
          </p:cNvSpPr>
          <p:nvPr/>
        </p:nvSpPr>
        <p:spPr bwMode="auto">
          <a:xfrm>
            <a:off x="4238625" y="5672138"/>
            <a:ext cx="6810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600">
                <a:latin typeface="Courier New" panose="02070309020205020404" pitchFamily="49" charset="0"/>
              </a:rPr>
              <a:t>1.0</a:t>
            </a:r>
          </a:p>
        </p:txBody>
      </p:sp>
      <p:graphicFrame>
        <p:nvGraphicFramePr>
          <p:cNvPr id="89095" name="Object 7"/>
          <p:cNvGraphicFramePr>
            <a:graphicFrameLocks noChangeAspect="1"/>
          </p:cNvGraphicFramePr>
          <p:nvPr/>
        </p:nvGraphicFramePr>
        <p:xfrm>
          <a:off x="990600" y="1719263"/>
          <a:ext cx="6515100" cy="5303837"/>
        </p:xfrm>
        <a:graphic>
          <a:graphicData uri="http://schemas.openxmlformats.org/presentationml/2006/ole">
            <mc:AlternateContent xmlns:mc="http://schemas.openxmlformats.org/markup-compatibility/2006">
              <mc:Choice xmlns:v="urn:schemas-microsoft-com:vml" Requires="v">
                <p:oleObj spid="_x0000_s89101" name="Artwork" r:id="rId3" imgW="4761905" imgH="3877216" progId="Adobe.Illustrator.7">
                  <p:embed/>
                </p:oleObj>
              </mc:Choice>
              <mc:Fallback>
                <p:oleObj name="Artwork" r:id="rId3" imgW="4761905" imgH="3877216" progId="Adobe.Illustrator.7">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719263"/>
                        <a:ext cx="6515100" cy="530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1914525" y="1781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90115" name="Rectangle 3"/>
          <p:cNvSpPr>
            <a:spLocks noChangeArrowheads="1"/>
          </p:cNvSpPr>
          <p:nvPr/>
        </p:nvSpPr>
        <p:spPr bwMode="auto">
          <a:xfrm>
            <a:off x="1914525" y="1781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90116" name="Rectangle 4"/>
          <p:cNvSpPr>
            <a:spLocks noChangeArrowheads="1"/>
          </p:cNvSpPr>
          <p:nvPr/>
        </p:nvSpPr>
        <p:spPr bwMode="auto">
          <a:xfrm>
            <a:off x="685800" y="1952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a:solidFill>
                  <a:schemeClr val="tx2"/>
                </a:solidFill>
                <a:latin typeface="Univers" pitchFamily="34" charset="0"/>
              </a:rPr>
              <a:t>Probability of getting a outbreak of certain size or larger</a:t>
            </a:r>
          </a:p>
        </p:txBody>
      </p:sp>
      <p:graphicFrame>
        <p:nvGraphicFramePr>
          <p:cNvPr id="90117" name="Object 5"/>
          <p:cNvGraphicFramePr>
            <a:graphicFrameLocks noChangeAspect="1"/>
          </p:cNvGraphicFramePr>
          <p:nvPr/>
        </p:nvGraphicFramePr>
        <p:xfrm>
          <a:off x="566738" y="1381125"/>
          <a:ext cx="7920037" cy="5453063"/>
        </p:xfrm>
        <a:graphic>
          <a:graphicData uri="http://schemas.openxmlformats.org/presentationml/2006/ole">
            <mc:AlternateContent xmlns:mc="http://schemas.openxmlformats.org/markup-compatibility/2006">
              <mc:Choice xmlns:v="urn:schemas-microsoft-com:vml" Requires="v">
                <p:oleObj spid="_x0000_s90123" name="Artwork" r:id="rId3" imgW="3761905" imgH="2591162" progId="Adobe.Illustrator.7">
                  <p:embed/>
                </p:oleObj>
              </mc:Choice>
              <mc:Fallback>
                <p:oleObj name="Artwork" r:id="rId3" imgW="3761905" imgH="2591162" progId="Adobe.Illustrator.7">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1381125"/>
                        <a:ext cx="7920037" cy="545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p:txBody>
          <a:bodyPr/>
          <a:lstStyle/>
          <a:p>
            <a:pPr eaLnBrk="1" hangingPunct="1"/>
            <a:r>
              <a:rPr lang="en-GB" altLang="en-US" smtClean="0"/>
              <a:t>Outbreak distribution shows progression toward R</a:t>
            </a:r>
            <a:r>
              <a:rPr lang="en-GB" altLang="en-US" baseline="-25000" smtClean="0"/>
              <a:t>0</a:t>
            </a:r>
            <a:r>
              <a:rPr lang="en-GB" altLang="en-US" smtClean="0"/>
              <a:t>=1</a:t>
            </a:r>
          </a:p>
        </p:txBody>
      </p:sp>
      <p:graphicFrame>
        <p:nvGraphicFramePr>
          <p:cNvPr id="91139" name="Object 3"/>
          <p:cNvGraphicFramePr>
            <a:graphicFrameLocks noChangeAspect="1"/>
          </p:cNvGraphicFramePr>
          <p:nvPr/>
        </p:nvGraphicFramePr>
        <p:xfrm>
          <a:off x="862013" y="2247900"/>
          <a:ext cx="7010400" cy="4575175"/>
        </p:xfrm>
        <a:graphic>
          <a:graphicData uri="http://schemas.openxmlformats.org/presentationml/2006/ole">
            <mc:AlternateContent xmlns:mc="http://schemas.openxmlformats.org/markup-compatibility/2006">
              <mc:Choice xmlns:v="urn:schemas-microsoft-com:vml" Requires="v">
                <p:oleObj spid="_x0000_s91146" name="Artwork" r:id="rId3" imgW="3400900" imgH="2219635" progId="Adobe.Illustrator.7">
                  <p:embed/>
                </p:oleObj>
              </mc:Choice>
              <mc:Fallback>
                <p:oleObj name="Artwork" r:id="rId3" imgW="3400900" imgH="2219635" progId="Adobe.Illustrator.7">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013" y="2247900"/>
                        <a:ext cx="7010400" cy="457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40" name="Text Box 4"/>
          <p:cNvSpPr txBox="1">
            <a:spLocks noChangeArrowheads="1"/>
          </p:cNvSpPr>
          <p:nvPr/>
        </p:nvSpPr>
        <p:spPr bwMode="auto">
          <a:xfrm>
            <a:off x="7608888" y="3787775"/>
            <a:ext cx="2297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b="1">
                <a:solidFill>
                  <a:schemeClr val="tx2"/>
                </a:solidFill>
                <a:latin typeface="Univers" pitchFamily="34" charset="0"/>
              </a:rPr>
              <a:t>R</a:t>
            </a:r>
            <a:r>
              <a:rPr lang="en-GB" altLang="en-US" sz="2000" b="1" baseline="-25000">
                <a:solidFill>
                  <a:schemeClr val="tx2"/>
                </a:solidFill>
                <a:latin typeface="Univers" pitchFamily="34" charset="0"/>
              </a:rPr>
              <a:t>0</a:t>
            </a:r>
            <a:r>
              <a:rPr lang="en-GB" altLang="en-US" sz="2000" b="1">
                <a:solidFill>
                  <a:schemeClr val="tx2"/>
                </a:solidFill>
                <a:latin typeface="Univers" pitchFamily="34" charset="0"/>
              </a:rPr>
              <a:t>=1</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p:txBody>
          <a:bodyPr/>
          <a:lstStyle/>
          <a:p>
            <a:pPr eaLnBrk="1" hangingPunct="1"/>
            <a:r>
              <a:rPr lang="en-GB" altLang="en-US" sz="4000" smtClean="0"/>
              <a:t>Vaccine uptake at 2</a:t>
            </a:r>
            <a:r>
              <a:rPr lang="en-GB" altLang="en-US" sz="4000" baseline="30000" smtClean="0"/>
              <a:t>nd</a:t>
            </a:r>
            <a:r>
              <a:rPr lang="en-GB" altLang="en-US" sz="4000" smtClean="0"/>
              <a:t> birthday</a:t>
            </a:r>
            <a:endParaRPr lang="en-US" altLang="en-US" sz="4000" smtClean="0"/>
          </a:p>
        </p:txBody>
      </p:sp>
      <p:sp>
        <p:nvSpPr>
          <p:cNvPr id="92163" name="Rectangle 3"/>
          <p:cNvSpPr>
            <a:spLocks noGrp="1"/>
          </p:cNvSpPr>
          <p:nvPr>
            <p:ph type="body" idx="1"/>
          </p:nvPr>
        </p:nvSpPr>
        <p:spPr/>
        <p:txBody>
          <a:bodyPr/>
          <a:lstStyle/>
          <a:p>
            <a:pPr eaLnBrk="1" hangingPunct="1"/>
            <a:endParaRPr lang="en-US" altLang="en-US" smtClean="0"/>
          </a:p>
        </p:txBody>
      </p:sp>
      <p:pic>
        <p:nvPicPr>
          <p:cNvPr id="2426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9488" y="2492375"/>
            <a:ext cx="8951912"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850" y="0"/>
            <a:ext cx="5400675"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8" descr="http://briandeer.com/solved/images/mmr-stats-englan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8013" y="2565400"/>
            <a:ext cx="9367837"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38" y="1250950"/>
            <a:ext cx="9147176"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26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2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p:nvPr>
        </p:nvSpPr>
        <p:spPr>
          <a:xfrm>
            <a:off x="685800" y="-26988"/>
            <a:ext cx="7772400" cy="1347788"/>
          </a:xfrm>
        </p:spPr>
        <p:txBody>
          <a:bodyPr/>
          <a:lstStyle/>
          <a:p>
            <a:pPr eaLnBrk="1" hangingPunct="1"/>
            <a:r>
              <a:rPr lang="en-GB" altLang="en-US" smtClean="0"/>
              <a:t>Measles cases since 1995</a:t>
            </a:r>
            <a:endParaRPr lang="en-US" altLang="en-US" smtClean="0"/>
          </a:p>
        </p:txBody>
      </p:sp>
      <p:sp>
        <p:nvSpPr>
          <p:cNvPr id="94211" name="Rectangle 3"/>
          <p:cNvSpPr>
            <a:spLocks noGrp="1"/>
          </p:cNvSpPr>
          <p:nvPr>
            <p:ph type="body" idx="1"/>
          </p:nvPr>
        </p:nvSpPr>
        <p:spPr/>
        <p:txBody>
          <a:bodyPr/>
          <a:lstStyle/>
          <a:p>
            <a:pPr eaLnBrk="1" hangingPunct="1"/>
            <a:endParaRPr lang="en-US" altLang="en-US" smtClean="0"/>
          </a:p>
        </p:txBody>
      </p:sp>
      <p:pic>
        <p:nvPicPr>
          <p:cNvPr id="942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974725"/>
            <a:ext cx="9145588" cy="583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rot="5400000">
            <a:off x="-3168650" y="3465513"/>
            <a:ext cx="7704137" cy="1150938"/>
          </a:xfrm>
        </p:spPr>
        <p:txBody>
          <a:bodyPr rtlCol="0">
            <a:normAutofit fontScale="90000"/>
          </a:bodyPr>
          <a:lstStyle/>
          <a:p>
            <a:pPr eaLnBrk="1" fontAlgn="auto" hangingPunct="1">
              <a:spcAft>
                <a:spcPts val="0"/>
              </a:spcAft>
              <a:defRPr/>
            </a:pPr>
            <a:r>
              <a:rPr lang="en-US" altLang="en-US" sz="4000" dirty="0" err="1" smtClean="0"/>
              <a:t>Nr</a:t>
            </a:r>
            <a:r>
              <a:rPr lang="en-US" altLang="en-US" sz="4000" dirty="0" smtClean="0"/>
              <a:t> of cases of 1996-2016</a:t>
            </a:r>
            <a:br>
              <a:rPr lang="en-US" altLang="en-US" sz="4000" dirty="0" smtClean="0"/>
            </a:br>
            <a:endParaRPr lang="en-US" altLang="en-US" sz="4000" dirty="0" smtClean="0"/>
          </a:p>
        </p:txBody>
      </p:sp>
      <p:graphicFrame>
        <p:nvGraphicFramePr>
          <p:cNvPr id="262406" name="Group 262"/>
          <p:cNvGraphicFramePr>
            <a:graphicFrameLocks noGrp="1"/>
          </p:cNvGraphicFramePr>
          <p:nvPr/>
        </p:nvGraphicFramePr>
        <p:xfrm>
          <a:off x="2051050" y="115888"/>
          <a:ext cx="5545139" cy="6707184"/>
        </p:xfrm>
        <a:graphic>
          <a:graphicData uri="http://schemas.openxmlformats.org/drawingml/2006/table">
            <a:tbl>
              <a:tblPr/>
              <a:tblGrid>
                <a:gridCol w="1386285"/>
                <a:gridCol w="1387776"/>
                <a:gridCol w="1384793"/>
                <a:gridCol w="1386285"/>
              </a:tblGrid>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Measles</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Mumps</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Rubella</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1996</a:t>
                      </a:r>
                      <a:endPar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112</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94</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2770</a:t>
                      </a: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1997</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177</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180</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99</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1998</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56</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119</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119</a:t>
                      </a:r>
                      <a:endPar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1999</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92</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372</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162</a:t>
                      </a: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2000</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100</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703</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60</a:t>
                      </a: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2001</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70</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777</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43</a:t>
                      </a: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2002</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308</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502</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65</a:t>
                      </a: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2003</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438</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1556</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17</a:t>
                      </a: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2004</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191</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8130</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14</a:t>
                      </a: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2005</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77</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43322</a:t>
                      </a:r>
                      <a:endPar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28</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y-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2006</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740</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4426</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32</a:t>
                      </a:r>
                      <a:endPar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2007</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990</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1476</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35</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2008</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anose="020F0502020204030204" pitchFamily="34" charset="0"/>
                          <a:cs typeface="Calibri" panose="020F0502020204030204" pitchFamily="34" charset="0"/>
                        </a:rPr>
                        <a:t>1370</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anose="020F0502020204030204" pitchFamily="34" charset="0"/>
                          <a:cs typeface="Calibri" panose="020F0502020204030204" pitchFamily="34" charset="0"/>
                        </a:rPr>
                        <a:t>2405</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anose="020F0502020204030204" pitchFamily="34" charset="0"/>
                          <a:cs typeface="Calibri" panose="020F0502020204030204" pitchFamily="34" charset="0"/>
                        </a:rPr>
                        <a:t>27</a:t>
                      </a: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2009</a:t>
                      </a:r>
                      <a:endPar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anose="020F0502020204030204" pitchFamily="34" charset="0"/>
                          <a:cs typeface="Calibri" panose="020F0502020204030204" pitchFamily="34" charset="0"/>
                        </a:rPr>
                        <a:t>1144</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rgbClr val="000000"/>
                          </a:solidFill>
                          <a:effectLst/>
                          <a:latin typeface="Calibri" panose="020F0502020204030204" pitchFamily="34" charset="0"/>
                          <a:cs typeface="Calibri" panose="020F0502020204030204" pitchFamily="34" charset="0"/>
                        </a:rPr>
                        <a:t>7662</a:t>
                      </a:r>
                      <a:endParaRPr kumimoji="0" lang="en-US" sz="1400" b="0" i="0" u="none" strike="noStrike" cap="none" normalizeH="0" baseline="0" smtClean="0">
                        <a:ln>
                          <a:noFill/>
                        </a:ln>
                        <a:solidFill>
                          <a:srgbClr val="000000"/>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dirty="0" smtClean="0">
                          <a:ln>
                            <a:noFill/>
                          </a:ln>
                          <a:solidFill>
                            <a:srgbClr val="000000"/>
                          </a:solidFill>
                          <a:effectLst/>
                          <a:latin typeface="Calibri" panose="020F0502020204030204" pitchFamily="34" charset="0"/>
                          <a:cs typeface="Calibri" panose="020F0502020204030204" pitchFamily="34" charset="0"/>
                        </a:rPr>
                        <a:t>9</a:t>
                      </a:r>
                      <a:endParaRPr kumimoji="0" lang="en-US" sz="1400" b="0" i="0" u="none" strike="noStrike" cap="none" normalizeH="0" baseline="0" dirty="0" smtClean="0">
                        <a:ln>
                          <a:noFill/>
                        </a:ln>
                        <a:solidFill>
                          <a:srgbClr val="000000"/>
                        </a:solidFill>
                        <a:effectLst/>
                        <a:latin typeface="Calibri" panose="020F0502020204030204" pitchFamily="34" charset="0"/>
                        <a:cs typeface="Calibri" panose="020F0502020204030204" pitchFamily="34" charset="0"/>
                      </a:endParaRP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2010</a:t>
                      </a: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anose="020F0502020204030204" pitchFamily="34" charset="0"/>
                          <a:cs typeface="Calibri" panose="020F0502020204030204" pitchFamily="34" charset="0"/>
                        </a:rPr>
                        <a:t>380</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anose="020F0502020204030204" pitchFamily="34" charset="0"/>
                          <a:cs typeface="Calibri" panose="020F0502020204030204" pitchFamily="34" charset="0"/>
                        </a:rPr>
                        <a:t>3965</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anose="020F0502020204030204" pitchFamily="34" charset="0"/>
                          <a:cs typeface="Calibri" panose="020F0502020204030204" pitchFamily="34" charset="0"/>
                        </a:rPr>
                        <a:t>12</a:t>
                      </a: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2011</a:t>
                      </a: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anose="020F0502020204030204" pitchFamily="34" charset="0"/>
                          <a:cs typeface="Calibri" panose="020F0502020204030204" pitchFamily="34" charset="0"/>
                        </a:rPr>
                        <a:t>1086</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anose="020F0502020204030204" pitchFamily="34" charset="0"/>
                          <a:cs typeface="Calibri" panose="020F0502020204030204" pitchFamily="34" charset="0"/>
                        </a:rPr>
                        <a:t>2465</a:t>
                      </a:r>
                    </a:p>
                  </a:txBody>
                  <a:tcPr marL="91449" marR="91449"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panose="020F0502020204030204" pitchFamily="34" charset="0"/>
                          <a:cs typeface="Calibri" panose="020F0502020204030204" pitchFamily="34" charset="0"/>
                        </a:rPr>
                        <a:t>6</a:t>
                      </a:r>
                    </a:p>
                  </a:txBody>
                  <a:tcPr marL="91449" marR="91449"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2012</a:t>
                      </a: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smtClean="0">
                          <a:latin typeface="Calibri" panose="020F0502020204030204" pitchFamily="34" charset="0"/>
                          <a:cs typeface="Calibri" panose="020F0502020204030204" pitchFamily="34" charset="0"/>
                        </a:rPr>
                        <a:t> 2030</a:t>
                      </a:r>
                      <a:endParaRPr lang="en-US" sz="14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a:latin typeface="Calibri" panose="020F0502020204030204" pitchFamily="34" charset="0"/>
                          <a:cs typeface="Calibri" panose="020F0502020204030204" pitchFamily="34" charset="0"/>
                        </a:rPr>
                        <a:t> </a:t>
                      </a:r>
                      <a:r>
                        <a:rPr lang="en-US" sz="1400" dirty="0" smtClean="0">
                          <a:latin typeface="Calibri" panose="020F0502020204030204" pitchFamily="34" charset="0"/>
                          <a:cs typeface="Calibri" panose="020F0502020204030204" pitchFamily="34" charset="0"/>
                        </a:rPr>
                        <a:t>2564</a:t>
                      </a:r>
                      <a:endParaRPr lang="en-US" sz="14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a:latin typeface="Calibri" panose="020F0502020204030204" pitchFamily="34" charset="0"/>
                          <a:cs typeface="Calibri" panose="020F0502020204030204" pitchFamily="34" charset="0"/>
                        </a:rPr>
                        <a:t> 65</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2013</a:t>
                      </a: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smtClean="0">
                          <a:latin typeface="Calibri" panose="020F0502020204030204" pitchFamily="34" charset="0"/>
                          <a:cs typeface="Calibri" panose="020F0502020204030204" pitchFamily="34" charset="0"/>
                        </a:rPr>
                        <a:t> 1843</a:t>
                      </a:r>
                      <a:endParaRPr lang="en-US" sz="14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smtClean="0">
                          <a:latin typeface="Calibri" panose="020F0502020204030204" pitchFamily="34" charset="0"/>
                          <a:cs typeface="Calibri" panose="020F0502020204030204" pitchFamily="34" charset="0"/>
                        </a:rPr>
                        <a:t> 4035</a:t>
                      </a:r>
                      <a:endParaRPr lang="en-US" sz="14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smtClean="0">
                          <a:latin typeface="Calibri" panose="020F0502020204030204" pitchFamily="34" charset="0"/>
                          <a:cs typeface="Calibri" panose="020F0502020204030204" pitchFamily="34" charset="0"/>
                        </a:rPr>
                        <a:t> 12</a:t>
                      </a:r>
                      <a:endParaRPr lang="en-US" sz="14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2014</a:t>
                      </a: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smtClean="0">
                          <a:latin typeface="Calibri" panose="020F0502020204030204" pitchFamily="34" charset="0"/>
                          <a:cs typeface="Calibri" panose="020F0502020204030204" pitchFamily="34" charset="0"/>
                        </a:rPr>
                        <a:t> 121</a:t>
                      </a:r>
                      <a:endParaRPr lang="en-US" sz="14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smtClean="0">
                          <a:latin typeface="Calibri" panose="020F0502020204030204" pitchFamily="34" charset="0"/>
                          <a:cs typeface="Calibri" panose="020F0502020204030204" pitchFamily="34" charset="0"/>
                        </a:rPr>
                        <a:t> 2604</a:t>
                      </a:r>
                      <a:endParaRPr lang="en-US" sz="14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smtClean="0">
                          <a:latin typeface="Calibri" panose="020F0502020204030204" pitchFamily="34" charset="0"/>
                          <a:cs typeface="Calibri" panose="020F0502020204030204" pitchFamily="34" charset="0"/>
                        </a:rPr>
                        <a:t> 3</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2015</a:t>
                      </a: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smtClean="0">
                          <a:latin typeface="Calibri" panose="020F0502020204030204" pitchFamily="34" charset="0"/>
                          <a:cs typeface="Calibri" panose="020F0502020204030204" pitchFamily="34" charset="0"/>
                        </a:rPr>
                        <a:t> 91</a:t>
                      </a:r>
                      <a:endParaRPr lang="en-US" sz="14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smtClean="0">
                          <a:latin typeface="Calibri" panose="020F0502020204030204" pitchFamily="34" charset="0"/>
                          <a:cs typeface="Calibri" panose="020F0502020204030204" pitchFamily="34" charset="0"/>
                        </a:rPr>
                        <a:t> 718</a:t>
                      </a:r>
                      <a:endParaRPr lang="en-US" sz="14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1400" dirty="0" smtClean="0">
                          <a:latin typeface="Calibri" panose="020F0502020204030204" pitchFamily="34" charset="0"/>
                          <a:cs typeface="Calibri" panose="020F0502020204030204" pitchFamily="34" charset="0"/>
                        </a:rPr>
                        <a:t> 5</a:t>
                      </a: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2016</a:t>
                      </a:r>
                      <a:endParaRPr kumimoji="0" lang="en-US" sz="1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marL="91449" marR="91449"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GB" sz="1400" baseline="0" dirty="0" smtClean="0">
                          <a:latin typeface="Calibri" panose="020F0502020204030204" pitchFamily="34" charset="0"/>
                          <a:cs typeface="Calibri" panose="020F0502020204030204" pitchFamily="34" charset="0"/>
                        </a:rPr>
                        <a:t> </a:t>
                      </a:r>
                      <a:r>
                        <a:rPr lang="en-GB" sz="1400" dirty="0" smtClean="0">
                          <a:latin typeface="Calibri" panose="020F0502020204030204" pitchFamily="34" charset="0"/>
                          <a:cs typeface="Calibri" panose="020F0502020204030204" pitchFamily="34" charset="0"/>
                        </a:rPr>
                        <a:t>547</a:t>
                      </a:r>
                      <a:endParaRPr lang="en-US" sz="14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GB" sz="1400" dirty="0" smtClean="0">
                          <a:latin typeface="Calibri" panose="020F0502020204030204" pitchFamily="34" charset="0"/>
                          <a:cs typeface="Calibri" panose="020F0502020204030204" pitchFamily="34" charset="0"/>
                        </a:rPr>
                        <a:t> 571</a:t>
                      </a:r>
                      <a:endParaRPr lang="en-US" sz="1400" dirty="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GB" sz="1400" dirty="0" smtClean="0">
                          <a:latin typeface="Calibri" panose="020F0502020204030204" pitchFamily="34" charset="0"/>
                          <a:cs typeface="Calibri" panose="020F0502020204030204" pitchFamily="34" charset="0"/>
                        </a:rPr>
                        <a:t> 2</a:t>
                      </a:r>
                      <a:endParaRPr lang="en-US" sz="1400" dirty="0" smtClean="0">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38203613"/>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GB" altLang="en-US" smtClean="0"/>
              <a:t>Catch-up campaign</a:t>
            </a:r>
          </a:p>
        </p:txBody>
      </p:sp>
      <p:sp>
        <p:nvSpPr>
          <p:cNvPr id="97283" name="Content Placeholder 2"/>
          <p:cNvSpPr>
            <a:spLocks noGrp="1"/>
          </p:cNvSpPr>
          <p:nvPr>
            <p:ph idx="1"/>
          </p:nvPr>
        </p:nvSpPr>
        <p:spPr/>
        <p:txBody>
          <a:bodyPr/>
          <a:lstStyle/>
          <a:p>
            <a:r>
              <a:rPr lang="en-GB" altLang="en-US" smtClean="0"/>
              <a:t>In the first 3 months of 2013 there was an increase in number of cases of measles, which was most marked among 10 to 16 year-olds. A national catch-up campaign was launched to ensure that 95% of children aged 10 to 16 years received at least one dose of MMR vaccine by 30 September 2013.</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p:nvPr>
        </p:nvSpPr>
        <p:spPr/>
        <p:txBody>
          <a:bodyPr/>
          <a:lstStyle/>
          <a:p>
            <a:pPr eaLnBrk="1" hangingPunct="1"/>
            <a:r>
              <a:rPr lang="en-GB" altLang="en-US" smtClean="0"/>
              <a:t>Still ongoing</a:t>
            </a:r>
          </a:p>
        </p:txBody>
      </p:sp>
      <p:sp>
        <p:nvSpPr>
          <p:cNvPr id="98307" name="Rectangle 3"/>
          <p:cNvSpPr>
            <a:spLocks noGrp="1"/>
          </p:cNvSpPr>
          <p:nvPr>
            <p:ph type="body" idx="1"/>
          </p:nvPr>
        </p:nvSpPr>
        <p:spPr/>
        <p:txBody>
          <a:bodyPr/>
          <a:lstStyle/>
          <a:p>
            <a:pPr eaLnBrk="1" hangingPunct="1"/>
            <a:r>
              <a:rPr lang="en-GB" altLang="en-US" sz="2800" smtClean="0"/>
              <a:t>The presence of an unvaccinated cohort in the population is still very visible in the measles incidence and for years we saw substantial measles outbreaks</a:t>
            </a:r>
          </a:p>
          <a:p>
            <a:pPr eaLnBrk="1" hangingPunct="1"/>
            <a:r>
              <a:rPr lang="en-GB" altLang="en-US" sz="2800" smtClean="0"/>
              <a:t>Following the 2013 catch-up campaign the vaccine coverage appears to be back to a safer level. </a:t>
            </a:r>
          </a:p>
          <a:p>
            <a:pPr eaLnBrk="1" hangingPunct="1"/>
            <a:r>
              <a:rPr lang="en-GB" altLang="en-US" sz="2800" smtClean="0"/>
              <a:t>All these efforts are possible because we can calculate the critical level of vaccination and estimate the reproductive number.</a:t>
            </a:r>
          </a:p>
          <a:p>
            <a:pPr eaLnBrk="1" hangingPunct="1"/>
            <a:endParaRPr lang="en-GB" altLang="en-US" sz="2800" smtClean="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GB" altLang="en-US" smtClean="0"/>
              <a:t>Zika virus</a:t>
            </a:r>
          </a:p>
        </p:txBody>
      </p:sp>
      <p:sp>
        <p:nvSpPr>
          <p:cNvPr id="100355" name="AutoShape 2" descr="data:image/jpeg;base64,/9j/4AAQSkZJRgABAQAAAQABAAD/2wCEAAkGBxQTEhUUExQWFRUXGBgYFxgXGBcYHBcYFxQXFxoYGhoYHCggGBolHBcYITEhJSkrLi4uFx8zODMsNygtLiwBCgoKDg0OGhAQGiwkHCQsLCwsLCwsLCwsLCwsLCwsLCwsLCwsLCwsLCwsLCwsLCwsLCwsLCwsLCwsLCwsLCwsLP/AABEIAKgBLAMBEQACEQEDEQH/xAAbAAACAwEBAQAAAAAAAAAAAAACAwEEBQYAB//EAEAQAAEEAQIEAwQHBwIFBQAAAAEAAgMRIQQxBRJBUWFxgRMikaEGFDJCUrHwIzNicsHR8UPhFSRUkrJTY4Ki0v/EABsBAAMBAQEBAQAAAAAAAAAAAAABAgMEBQYH/8QANREAAgEDAwIEBAUEAQUAAAAAAAECAwQREiExBUETIlGRMlJhgQYUQnGhFSMzscEkYtHh8P/aAAwDAQACEQMRAD8AwNCBv5AIZ89UbTN/h2ivAGFzVZ47mKTmy/JOyNwjYwySkXyj7viTsF5VSvJ8PY+n6f0NSp+LXemIT+KSNbcmnDmjcxvD+UeIF15rBVJN7S9z049Isq3lpz3E/wDGTLjSxCwLdI/DGeZKp1JR+OXsax6JaWy11mL9hZ9/UzPP4oY/cHgCN1m5zfCX3ZK6la0/LSpZj64Hs087G87HjVRdRXvgeXdKNwk8PZmrp2F9HhRYL4mTML4un2mnBafFerb3e+JHynU+i1LV6lujneI6LfyXo5PJpVGtmc+5lHxGAqyd+coGR2MmyOqAivQqnUnYdPmng2VPuWY5sdlLM5R3HwyAfasqWZyRYY0C968UGbbAEPu+6fPqgerD3EuAaas53Pggvdoa1hBusd/NBGUw96vY7IFwG+PGEEp5ZRc33sdEzfK07jDHn+iROdsHoxvYRkbY1rggzaBe5CGkxJATL3HR0QkyHlMTKG+qaLWTxb6oDO5V56JTNcZPcl7IDOAmQkHojInNMZJHVXXmkRGWRrDTt8djlBLCeWkdvJISymRJBYsJ5BS3K4jAwbTya5b4LkPLQ/shmMtWTY4XFt49029jnqy3OvB9hpy6re4hrB3cdl5F7Pse30GyVapqlwih7IRscwN53H9468vkP3f5Bv40vN3bTPoKlSN1PM3ilHt6jOERhrzY5eUftHh4sBv4m1Vk4o5Sq5axnLZNw6Tj4qThjh8Z+hW1XExI8tbGBCMtj+y1zjs6Stx1ryVwouEefN6nNBK6Xi3MsR7R7v6lfU6KWUtMb2vN4bG4tcwdwMfJVCcF8a+5rG6nSb8NrHytYLkBlZUpdRaeVz6p4JGGyNwHjpe6zloflMFou81IR0TXb1LspAP1hoAI5RMG/Ze1+zgO97rKDlB6H9jstbj83SdGrzgq8c0oAJG2/wAV79rW1R3Pibyh4NZo4vVRZIC7Uy4S2KOoacdeuUzaLQL9HkOB8MoyUqnY9Fpsk+V+aBOohluFl1HyCRO3CGC7G1V0SJ2JDqNDrn0QJpNZA1TDjOUyoPsNZJYyRXZIlpJhRt7/AOAglsN7O10kJMSAB3ymVyERjG6Qv3CY1MGxLz80FoGZtDohBF7iGP6qjTBPtaPmkLTlEde4QHYYxl7bIJbwKdps/wBkZLVTYfBARdoyRKSYTGFDJyTMLrGM2kEdhc0Yv0+BQmVFiIWk3nCbLk0jQZZHLtSkwfOQY4wTRyFQNvGwTomX9qkAnI6nhEYNeiHwcdTk39c65427iKN0tfxVTfmV8/ey3Z9t05eB0+U+72KT4pHyFrKjY04ds5xBpzubqcE/q1zZUI5fJvSjRjTgobvPqVJmsiH1fLrcZJXjPM4k8oJIogdfFVDVJ6/Y67uVGtHxKskox7AaPSGIe0kojw5XU4nsXb9cggK6ktXlR5TqxqTc6bSzsu7x9A/rDTJzhocOpaBzeZwGud5V5qVF6cF3NGjUitUpZXd/+Bmvic8FzHe64Ac2SHcpwHNcfdcNs1t1Sp4T3W5lGvVof26kcx7SQiZ/sdM8PI5pywNA/CHW4+HZG06i09j1bC3c68qiWFjudBxTTc0TXD8I/JddnU3aPlus0WqjkcLxOAh2F68WeRTexnTmm1VrRGy5AI69awmNciRIQR80y9KY3l5tgkRlR5BMBvO4QPUjzIDdm/BAOSxsDMD1FBCHHBGnj5UDm8jiQfBSRjAwE5QS8Hgyz3QGQH226ymOOJEwSWkE1gZI3qhEpiD73kmXwxMumbW+U8lqbFTQ0hFxlkGHZASLEbqQZy3LQZYuq8UjHOGV5JKNH4pmiWUeDbNg+B8EA3gJ8JG2wSEpJlWckmiEI2jjGxMT628s/mhoTWVuMfOAjBKiwIHb/kqKkSyJ2c9UZByR2f0ektw6ZUy4ZwTXmRt8Sdyzz0L/AGDPh7QWvnK+81+59rNY6WjLlhZRazmMry2m4w15PMAfHlIJ7KdUn8XAqNoqFWNWEc54+mxDpg1/N9prrw0AWbNlvNtsc+CaTlE6JWtHx9EY7rzSfKKftnvr9i03yjmDXAnHXNXg5rotNKgt5GSpUZ1HOjTf75x7I0udrXOa8l9WA/qD2J6hYuMmlJHLOqp05U6jyl7oY7RU8ujIwAHXygjH3hf2T4qXPbEjWDmqcUk9Pdt7MHiMLZ5XMGT7PlaQMDkbzA/9wq+xKUH4cd/U77K801nFPK7G39HNUJtO0HcCiOxCNTpzz6mfVbTVJ/UxPpBwotJNY6L2KFfKPi61F0pHOO0RXapmesA6S1epC1i/+HHOEnMfilqDh5xhJ1EZyqZGu4eSbpGtC1PAmXQm8K9Q1UE6jTeCMlQnuUhGe1dUG2oDc43QPIZBG/8AlIWUF7L3bSFqwyeXocphn0EPGcYTLX1JjfWKSE4i383TAKC1jueF13TEyJG3hME8A+zpA9WSWboExrpeiRGnuBI27B2TKQbWkC9/1ujIm8hRPNG+uyRMl6FeVnNsdt0ZNU9PIp4I/JMpbieYEm/8lUXhpBsjLjV1SZLeEWhCR2/NIz1HT8CHK4G6pJLLOKtI6Ti8Z5mzgFzHRmOTl3aD96utL5+6pOM3++x9r0yrTu7J0G8MztNqtPCxzvaC3AggcznG7+yHUGE31tck9dR4welQt7yWiE0sIf8AVWzNZI1zHNaLcyxzfaJPu16dFCqOGYtb+pjVtq0LnKbS7h/WAy8ReyyDGC4Oce5wW7dDjKlRctlnJtUnQ+KUsNexn6mAkkxhrAMgG7o9BR5XD0XTTkltJnn3c6EoNLZv9WOSz7PmbIZQWtaA+TlunYpoAOxObPXCzm8SSjydFtHxacKcZJ/uuAeFfSDnaWQsbG9t3jmJbf2h+IjqPglUt8PM3lF39hUtYqdLjue0jzHIZYBzA5kjG7e7mD7zD8tk5LbTL7M3truF1TVOptI6PTa+LUs3F9juFEJzpM4b3pedsFWX6PjocLthfep89U6RJPygN+jw6lW7/wBCI9IqPkM6HTx5c4fFZO7nLg76XQpS5E/WtOD7jC8/wtJWbrVPU9CPQIL4thcvFa20chHkPyTVSXzHQui2uN5Irv4zAP3sMkXiW4W8biquJZMan4bpT+Bpj/qEE7bieCuiF81tNHh3XQa1HdGFxHg5Zgi13QrRlweNKM6bxIxtTpK8PWlsmVGeSsZDtikzTShzLIFClJLwmC4V0/3THkrSdymWvoWImWeyREnhHpGWEYEnhlaRx7/5QarAUdDcpikJm33tMqPB7lpAcgZonqED7gXRN9R1QPG2xaimsUEmZuG5ELnbnYJBJJcC5Bmw6vnaCo7LcUYz1TyUpIqviIN1g9lecmqkmWIXE3QQZySPRvf+v8qsDcUdFBq+U0FkmcUqeVk6Ph3HC0b2FnVoxqck0q1ShLMWacer08n2o235BebU6fJfCz3bf8QVo7SZ6ThOlflpLD0LcUuSVtVietS/ES/XuinqeC6gX7KYStOeWT3vz29FGMPzLB6H5uxu46akeTL1s2ti5HVyMjwGjYjxvJCSVKWV3PQtbW0VPw4br6l9+oErQR+6maW75abFA/yu+RWSjp27o8CeqwvU3w2YMXCXlxDSWSxnyOOoXQ60cb8M+udaLis7xZqaTiOQHkQygnJFNcTubH2HHvsVjKG226Pn7zpLz4lD2Ls8IJ5pGBpO0sZ5CfOgWO87Cjb9L9zipdSuaHlrLP7gc727aggfxNB+bXlNRz+k6l1i2l8UDxkLquaV+NmNAvyt1/JLDXZEPrNFPFOmM+rho5vZNaD9+Z9nzpwA+AKWcvDfsQ7y9uNqccIMcVjAw976H2YmED4mm/JT4bfb3NF0u5m81Z4+5WMw/wCmmrvzNvzrl3WmmXzI0fR6be9QYziUYJDjLFYqpW8zR6iwPUKXCX0f7Ey6XXh5qU/5FanQs91zQIy66lhNtJ3yBg+lHwVwm91z9GQup1reShcRyizpNc6xFqaJd9iRuWvHn38FcZuPmiVedPt7yn4lEocZ4dROMd17NtX8SJ8JcUXQm4s5x7accdF1jT2JdigEAgmtsWP1SCW0hE8NmjkoyXGWwIaRsmPOSQ6sHzQLBXmkafA9B3TNIpomAWgUnhg/VaymGvJBiv0QGcCawQe9oL+ouY5yCguJ7Tijn4ICe5ee+h4JGCWWUtO3mOxCDWeyL3OLrogx3AcWbXZQNZ5EuYPS0y8vuSGNCrIss0K6qDLIMcrgUFNJlmPXOGOqeTN00WYuKkD0yk0mT4foaGk4y4nev7LKVGMuR6pQezN/RcWEnuSZB8l51xYLGY8np2XVqlKayzK1GlGnk5HfuJMtduGPOx/uvPmpd+UfZ1I0+pW+V8SHamFxIeP30Qz/AO4wfmaz4hY5X2f8HJ0u7ks21blcGpDpoNXGHFovr3B7LLVUpSxk76lWpby52Et+jzo8QzOYO12PgVfiZ5RMr2lNf3Ipk/8ACZ+roneLo23+SeUuDnasXvoGt4VL1m5B2jAZ+QU5+g417SkvLBEN4PA03I7mP8Rv81rGFRrZGVTrUI7JpFocR00ewC2jazlyeXW6znuIm+k8IcBS1/Is5f6rIsQauCbBA9VnK2lHg6qHV9+TK4nws6e5YRbD+8jP2XDr5HxWHxbPk+gp1ad7DRU+wj6nHJGGsNsk96N2LY/p+XKfRS5yTz3R5Vu6nT7twlvFsc2X2ul5nfbbbX+bcLstJaKuOzOX8QWkU9cf3OX1EOcZ817yPlYy9TOlabob7pmqaBa4jCBtJhB/c+qRIAl6IK0kePgmgFV1oDxTKyFBvjKYpcFh8lgXumZpFZkm9lI0aAmob+iCo5Yhz7zW6ZSQbWWQdggTfYsyj3TypYMo87leAFox5538kjSbyE5/YUQgSQEERLiUypSwsECOgcndAasnmtHUWqE2aLm3soMuOQg2+9oJzuKIpIrORTn90FJDYnkZGyBNI0dLrawd03uYyp+h0/D9SyeMxSZB28CvMu7ZvzR5PX6T1GVrUw+D0Yc0iCTEjcwv/G0dL/EvGksb9u59RfWyuIK4o8ki4H+2aCGnErfwn8QHa7STU1pf2N7a4V1S0T+JGvxDUe6HA4O1LWjTTPnb+UqbwYMnGXN3dsvSjaxaPHdxV9SrLxxzvvFbwtILsZTrVHyylLqybz/VdCppGOG9ypLM430tUol7Ge7mznr+sJ4NVJGpwfUFpFlTKCZjU24PoWgk9pHR7UvGvaOnzI97pN284Oa0kZZHMwY9nMCK7PFV8aPouN7zX1R7vW05QhVjyWuHn9pqmjY0/wD7m2tqe2lk9S/uWcZfQwdY0Amt82vo4bpHwXfBiuduR2VG2NiHEYPVIDxZeyMBnAYgrplPAnIEw90YGpCJGVi0y08jGVXu7poh87iJZDecoLihRNHa7SL5HOHN6IJT0gYrH67poe+RJFbnPRUUtw4Ty26z4+HkgmSzsF7QOBo97UNCw0Sxprv0SBtHq5diTaYs5FSAjIzkILi1we095PckqsjeFwXw5oOFBk1kHVPcBY28Eggl3Fu1B2SHoXYMNbWTaCN8jQBWEyf3Ac4+qZSwWNFrHNOCENZCUM7nVw61k7AyS8Za4btPdeXc2m7lE9bpnVp20tMt4lpnPs+MvdRaHtI5Xg498dCvIlSknsfR5tpzVeE8fQPWvDI2tuyAvQtaLe7Pm+rXcatTynKat3MXG/JexGODyVIpRsO95VBKR6SbtuUsgkebKpyJoFx3P6tAIdoR7179/BUKb2wd9wCTGey4b+P9tnV0yeKmDMnbjVHJuRgx4Ak7rxI/FFH1/WJtW0MD+GD/AJibt7Ng9QwK4/Cv3Lrr/oY59DD4iBzYK+hoPyo+CqfEYzm74z1XQUg9NoC9ApVMGtpeEO6pOcY8syblLhF7/g3qpVxTfDB0qq7FLV8O5bsLWLTM9TT3MjU6euloaN4TyZk7qOO6k6IrIpw5uqClsFMbxsgIiheEymODRtt2tCI3K0rTu7uqNIv0PRMJujjxQEmkTGCHfmkJvKLP1usD4eKMGejuObIDQ6+SkhpoS5p61nY5QUmWoIhWcIIbeSq4Fx9fipOjKRYZEQL3CDPUmytLNi6QaRiJZKdzgfmjA3FFmPUdP1aMGTgwi8+iYsIFzBW/VMaZa0muLfNJrJM6eTVh40RgOWE6EZPOCUpx2RX1fGObrlaRgooapSe7Kf1ix3VDccEGTCQsZFh1pFHhJZrokJrYce3VNEIfpcVg+NK0TPc7P6PPuly3u1Jmlj/nSENH7OSt3agt8vd5b+BK+e/V9j7TqzWmnFljhWdVqb6Y/If0TW0Edd3HFrFGDxyMg43XvW0/Kj4GpHzvJW0mgLyCutzSWWYtvhHSaHQMjaXvPK0dSvMub7Hlhyen0/pU7iWZLYB+te4c0LWsZ/6shoH+UbleZKq5PzPL+h9VCws7OP8AdxkXHr5wfdkhk8DzMJ8i4UjjlNB43Tar08FyHVsntjmmOUbtdg+ncLqo3c6ffKPN6j0KLi6lPdGHxXQFt4XtU60akco+RlTlSliRzWvhrO2VodFORQLq32QbYyDvnfPyQPgZIRSZMeRL4zg2mi8hBpIAOT+spCe26HxMHomZNsVy8tnzQVnIDaJxk/mgrdD44sb1/ZBm5DmEHe1JOPQZDICLJrwQDiHqPddXb5pDW6CdqA7HxTJ04ZTlibtvWf6pGqkzxiBAsWK+CA1NFU6fJonHzQWplhkuNkyHHc8AgQom7AQaIru5h1QappjGR2LSJcsFmOcN6V/VBlKDkQdRna0sB4eBsUpPgFImsDmgDKDN5DEgPp80ycDI5qzapA4HX/Rk7f1XPdrVSY7SWmuhlcrZRf2Jy4+Tm4+dL5t/Fj6H2nVP8dOYPDJQ3WzgnEjQ9h7gi8JS/wASfoerUSrWkZRLuq4QHm1vRvdCwfI3PTZSnlBR6WOBpc4igqndyqvSjosekPV5uTGn1BlIklHuH91F+LNBzh2vp1WeOy+7PYvLyFhDwqW83/BOt1zWuAe320oFCMfZZ/NXXwCUYtryvC9TG06TUuP71y/cTJrHtH7fTtbH3jtrmX/5eRTUVnMJZZ31ejWtWOmnyhmsbhoa4ukA54JPxNAssPexeOhCI+vbuedY1p2td21b4Wa45dRp2yVkjK6rSo6c9PY83rliottI4zjGno11Xvo+apPDOcnabTOyLWAzjFf5SFyE5lgpizgYxoAohBOW2LbXTyPdGB7kGTFgHsEBpJjN+7goB7bhOiDKPVMSk5DPbJE6QGgk0dkiuC5G+Pr+SDPEmWZYhlGDNSZRLS380GyeSrM6/Da0jWKwOjeANkzOSbZ6XJxskEdkLfH1GKTLTHRBBDAazfpRQVkSYQev+Ui1Jni88paBVIDG+WVng+O6DVMbDgWgmW49k59CVLM3EsMdYtIza3DjCZLYuP3XG9imW8NHVfR3V5GQlNaotHL8FRSZs6khk9uP7LUNDSTs14+yT6r5irFptrlM/QqSjeWelcozZ9KTyxySCOeK/ZvOA9t7X27eaM/qisp8nN02+/LN0a3AbeIaxnuuhc7+JosH1G6nw6UuHg9zw7WfmUkV388h5tSaDciGwST/ABVsPDdaKKSxD3OG86nQtouNHeXGxZa5xceQc076AxiFtbnoHVsOil8Y7f7OKxs1Ju6uF7mnpdJFpm/iecuccklCpVKvHBN91mKeMlr2jJ2uYc4SnRlSwzGw6lrnszlYmuY10eebTyBzf5HG/UX+a0ys5+ZHZ1yntC4ia/AD7OaaC/dvmZ/I8cw/OvRJS4kb30VXto1PoZnHtKQ83lfR289UEfnlWLhNo5rWsa1bMum2zLLr2JSOnA6F3dBEkelIsZ+BTEslF0vvX+sJm6jsSTzYQLGNxsILds7JEywxj2826RKeBYkrBGypIpxyMEoxWEMnT6lqM2FOCC1qpfCu6ZlGJT1Dqx6+KRrFFNzuf0Rg2WwTnGhQs9bSBJFj2WxQZN9hzXYyUEgRNAohA3uRKRdn9YQVHOCg+TNBB0KOxLpK9UsCwFG1xz80CbSLYhwbPXCMmbluHp2ijnrhSyZt5JYMnpSCWNEoI8QgjThipDjKZpEs8M1XKbB9EyKsMo7XSapksfs5Mgj9UvPu7TV548nb0vqs7WeM7CtRoZmNA5RqYx9mzUjB4O6+q8nTpl6M+vbsr+OW8Mzy4fh1bf4QAQPnXyVZf0Of+gr9NXYscP4e91lkZiB+1JIeZ5HXlGzUpzb2fsjSNlZ2Xnk9TLb9VHpmlseT1cdyV00LWVR5nweF1LrDqeWHBiv4hzGybXswpRisI+bk5SeWbf0f1QDhZGVxX1HVHJ2WFfw6iTC4nDy6s1/qxO9XNpw/JeLny/sz7yqvGsGvQqh/JPppDdFnsz5sND5EKlxJfcXTn4tlo7o0fpNpryvZ6fUTjg+J6pScKuTg+JMvzXpM5aTwZjI63SNmxT20gpPIpsuf1uqL07AvY5xQUmkN02n5qFH4JkSmkaA0JA2SZh4qbFTRkNrKkqMk2Zz2EqkzoQcTTjuECky8yQ/oJGGAzqQaB36f7pIWjAOojJGOm6YRklyIhB5qI8kM0lxsekFHYpAtx9FzQdvNIh7PAptkm0FvA1jqx3QTgEtvesIGngpOZlBunsSGZQGS0LIwK/qpMjxhJCQakmTEOVtDzKAl5mM9tvaCdJ6E4NoFLkH2ndMMDI2dR1QTn1NPQ68tq6+KpMxqUtXBv6Ljw70satCFTlCp1KtLhmg7jvav7Lk/p0MnX/VK6XJncQ42+t8eC2hZU49jnldVavxM53Wa7qQSupJLgmMGytBOS7OAnkuUcI3OGygOB7HosqyzFmEXiSZ03H3DkinG8b2kn+HYr52cMScT7/o1bxaTh6oz+MQfsXtaMxOEjK/D1/8AqWn1WVN4km+HsLpFRU7iVCRqaeYajTNcMms+Y3XbaVPCq6Wef16yazg43iOnIcbwvoM5PkYvGxi6mLJpB0xkZ08nZNHRCIej0xJukxVJ4Rv6XRXWFeMcnBOo8m9w/gTnVQx1XNVuqdPZs0p0K1b4Uah4E0YLmjzIXFLqUV2O2PRrhrgr6j6OGjsR4G1ceoQZlU6dXpcnJ8W4KW3Q812wkprKMIVXF6ZcmI7T0c4IVHTrHgoM2S6AA2gNWdjzpr+FFAacEwUHd/6JBJPAx+o7JZEolZovrXgg0FStOSEFRaCh6E/NIHhhRPznrt/ZMlrYQ424lBotkRKSKTBYY52Wg9Tt5qCeHgcXENxk/wC6CeWS0WMjKQs4ZI0ttJ2KBOeGJ5CDugvOQRZNFAPZFsOHf9WgyZLou56Kg1DWt/XoglsbG/qmQ0KncScnySKSK56WkUEwG7QDaNXh4N5Q0c82jr+EEzQvidsQa8F417Tw9SPf6FdOnUwzOileOV1XJERFKPxM2B8iMfBcKS3i++6PY6vRlRqxuqfHcjQaj6pLy76eXLD28PMJ7yWf1I9h+H1C2Uo8mlxbhgeOePNr0rO9T8sz4TqPTZ0pNpHIa/SnqF66eVk8uMsPcw5NF73imdaqbG1wzh5xjKvZLLOSpU1PCOti0kenj9pNv91o3J6ABeRdXzk9MD2ul9GnXalPgVrBJJ++e5jfuwxYdnbmPTyXleI3uvdn0U7q0sl4dNZkeHCmg/uWf/N9k48XgrN1P+72M/zvUJvMYYR4QBlHlfAduZji5vqCSCEJvOzyL+pVIbXMNhnOZXeymDeci2Pb9mQf38F2W1w4ft3OXqPTqNel41A5XjehMbjjZe9GWpZPl4PD0syg0FUXkVJKMplJFd8oqkFqI+F4rKlkyTJ1MovG1BARTFv2xkpld9yA8ADmwdt0gw87Eyv2AykOKB9pijYQPATY8E/0SE2CzJsjH6ygb2R7UPLjQ939dEBFY3YUb/kgTQ5o9EGY6B9DukTLIl+ThBSECMhyZecoLls77JAOjeNimZtDW4dv6IJ7DHJkoU1o3SG2LlcgqKFsLrQU1E1dFIUznmkdb9FnO5yei868S0nVYNqpsWvpNoHMd9YiFmqkZ0e3sV46ksuLPvrScK1LwancytLPG6MgDnhcfeaT78Tq38D2OxTlF59Jf7PJlTr9KralvBjNJqZNMOZp9tp+43Z4OHQpPEnvtI9mNS36hT25NR0UOpbzRuF9v7hddC8nS2lwfM9Q6JKLykZZ+jjgdgvSj1Cm0eFKxrJ4waYgj0rPaSZI2Hc9AFw172VXyx4PZ6b0fXPLRlGd7pBJKLld+7Z0iafvH+KvhuuRpNc7f7PZvr2NJK1t95d2Oja+UlsLuUD95OevdrOw8dypim+fY0o21Cxj4tbeYDtHomnleC89XE/NdKtarWVscc/xJ5sR4LE3CBGwzaZxLQPfjJJa5vUZ2K5Jpxema+56VvfUr+DpzS3F6yAezBjvAE0R8hbh6gEenippzedzjtE7a4dCXwsL6TxiSJj2ge+0H4r37KTccHy/VaKo3DSOKljyu04lLJkC7o/JUzq2wOay3eSROdgXwkdaCQ1JEubiut35oBPfIyJmCghvcraloO/mg1g2go3HFUd0mDwxojcSNvFBGpJD2s7pEZDc6wbq0EopSOyU0bJAh3SkDaLEYJG9ZSM3szxPLn8kByFFIK2QJxYPtB1QVpZBcDtgIwNbcke06HdAaXyTzXVbJk4LTCEGTygax6nKBinuA22SKS3Bgmo4QVKOxrwTX5lM5ZRwdlwZpYxvLl7jQyvHv6uNj3ujW8Zed9hep4jqCXNaYpKwWtcObHgav0XmaYtZex9Tb3FlJ4UsM5XVyOZLztDoZOoIoH0O4XXBKUcPdHtqMKsNLw0aei4009fYS3n/ANN//wCb7HHkspUWvqv5R4N10eVJupbP7DZIWlxLf+XlGbH2HX3H3fMWFOGl6r+Tmturzj/bu4jnfSeSD3Z2Z6EZDuxBCXga/hZ6ysaNdKdN7Aid8jhPM23n9xD2v77h808fpi9u7OG/u4W0fBobye2wWkj9s9zQ62jM0v4jv7Np7dyqSzhey/5MKFtGwpeNW3qP+AuI8R/04qEbdgPJeza2mlZkfJdQ6hUuJtt7GEZs+K9HSjzdzsfoyT7F97UfjS+d6njVg+h6EpOf0K0AuOIAfdlo9hbq+Vrz1y/3PcvGvz0fsecP+SgB35V71hvk8D8RtfmNjkp4PePbovTxk8SM0kc995SdvYLqaBQIfFLQyghrcFpDjdWeiB7pENbj+6QZ3FTScrdr9EFxWWFpjY/olgUxsl79UCRXZNaC3EeWWN0jPJWkBBrcJmiwFHQpAPcZY5vHqgnDwMdkBIhbMXJZAxkILWA44wRn5IE5YZXjjPjuqNG0FJshCSyHDICNs90EyiwmtukCfBfsV5bqTn7laaq6JGscla6rCZrjJe0swJF4/wBkzCccHZcM1QewDm5XNNtPYry72g5bpHqdHvo28nGfDJ1HMCTLCH3/AKkfune8jYrysNbJ/Zn08rCzuo5g8MiNzXsLWH21f6UgpwHhefUH0Szvvt9exh+WurLDg8r1MzVcGYTUbiw9WSA8o8n1t50t41ZJep3W3X4N6aqx9Rul4dqY/dLGyRXtztx/E03YKmVSD3WzNbyVjdU/M1kaJBEeRhExdkWARH3PbmyOtJ6fEWXt/wAnyv5qVq3ClLK9SrxWV0bR7xc6bD5hlrW/gaehPUojiT9Eux73RLODzWk9UjefpuXTMZBRb1rr3KLaovFbmcHXVWqdjnJYXbV1X0EbiLWzPjpQa5G6ThznuAaLN/D1WVa7hBZbLpUJ1XpijqNTL7KMaeL35XCq7XuT2AC+eqVXUm5y4PuOmWKt6euWyKWodytLWm8Ngj8XOFOcPAAuPqERjn77mNs/zN5Kt+mI36QkNY2MfdaB8AvoOnw8mT5brFfxLhs5X6xX+F6GcHnqGTkZJQXX0O1dFOD01F6RrJrxaRLh3Je8bX6IEkCHkeCRWENJxg7oJxuDyG97vfslkeRhrZ2/h+soJ35IcKABN9kCW5DwN6o9ki0wYpiUYBxwNcQdt0YI3BlGUDT2Cd5YQAPt3VQAAKB6Vyx0L9r3+WyDNr0PGXwpIekhtE9vNAMXNEHf1pMqLaAfCRQaPVMpSzyHA2jkoFJ5RZf1F4rdJmXBVaTdH4pGm3KGGEg4ygnUhsTeXfdMlvI1vEC01ZQ1kPDyb3C/pARQ5vQrkq2kJ9i6devQflZte1gm+0OV3RzcFebUsKkfh3R7lp+IpxWmothr4HkUJGTN7SCnAfzDK5HRlF8NHp/nbC6XnWCm7SOBv6rfXExq/haeZPv/AAEOn2DeVMqznV/djjY3qwDm5v5iclNKHdvJ6tGzsYw0LDyBpZ92gCNxwY5csd3onc+efFVLfd7/ALHl1+l1raXiWktvQtQxiM+698B/DRewjwG4HxWbWfqKHWd9F1Dcvxa2U7jTvrqTynzpyhtr1Nc9OqbhmSQ4M0UY6iIFx+WFDy+z+4vzdhQ+BZYULWta5zSWtP25n5c7+EefYIaxzu/Q5qlxXvnoprET0DAXCZwIaxtRNO5vd7hsCe3QLstqMpy/2K+uadjbulDl8mRxjVXZtfT0qapwwfCOTqT1M5t8w/DaWTpUTlg3Kpnptjo2Eu7KSG8IOU8u+/ggS3GwkEf0SIlsNfDjKklS3Pctf3QGcnpGkEGr6oHF7YCkmsVSBKOA2UR4pMTzkSyDfzQ2U5HmirwUgbyNPvdUyeD2W7UUBzyJDu+6C8Hi4kpBjAdgbJiGRO3wkTJHhW+f7JgwHOs77pjSwG2HNfC/igNXc9FN0G/YoaBxyQYufuMpE50lpooIMnuweW82ge6FSxEoNFNIdFD1SyS5ZHjVOacWgWiLW5cg4uRv0RoXoZyp44NPT8XPdS6FOXKI11I8MuQ8bPh6rGdlSltg2he3EN0y0ddFKKewH0XHU6bJbwZ6tt+Ia1J4Z4aFoH7KVzB+E05v/a669FwTo1I/Ej2Ydbtq/wDlime+qydtO/zY5v8A4uWWl/U119Ml5sYGxiRv/TMPdsZJ+ZVK2lL1MpXXTae6WQnyNsOkcZSNuauUeTRgLro2Es8HBcfiBQWmisIzOIcSLjV+i9yhQjSWEfL1q868tUmYeslJ/stpMKcTKNhZnUZbo+gB81rol6Haqc/lfsxbHnsfgUtEvQboz+V+zCfETnPwRol6CjCfGl+zGwMvob8knCXoTOlUX6X7MdK7vd9MFLRL0IVGp8r9mPaPdzlLw5ejIdKpn4X7MWRewPgjRL0ZSpVPlfsxHKSDv2Rol6M0VOefhfswoo6GAfVGiXoxSp1M/C/Zhad3nv2S8OXoxSoz+V+zLQjPVLRL0fsZeHP5X7MU6E9dk9EvRlqE3+l+zA6dRnsjRL0Y1Sn8r9mI1F9L+CNEvRmkaU+8X7MBnN0v1CPDl6MbpS+V+zHlp6jojw5ejI8Ofyv2ZOmbvYpPRL0Yp0pv9L9mOLTVDbqUaJejJ8Ofyv2ZSETg5PRL0NvDk18L9mW3X2N+SNEvRmSpT+V+zAMZGRulol6Mapz+V+zG6dx6+KWiXoyZ0Z/K/ZhPJ7FPRL0JVGfyv2YEAvCWiXoxyoz+V+zNCJtDP5I0S9GYOlUz8L9mSLGEtEvR+weHP5X7MQ+TKahL0Zaozx8L9mS547fJVpl6MSo1flfsw2OrIRpl6CdGo/0v2Z5s3TOU9MvRh4E/lfsy3BqGezo+09pbqO7OXlpttD2nBs4Nk1mhRNMvQ66VCiorxIPPfZl0cQgDfsz83Ju1wH7TGac8jlsEevgFMqWf0mqpW/yP2kBPrnXGW89DUB0mwJ01D3KL3ftL3I5fCtkKik86f4JcLfD8j9pDncUBAJEzd7HMxwHvg0MtNhlgE9aJBFgvEscfwJUrV8037SKL+IExj3XNf7l8psH9nH7Si55oc/tqFXmM2BYTUZbbP/7P/oHQtsbU37SHwz6drSHtmeecEEU08nt3OLSPaV+65WX3BO+UKMu6KdK2fEH7SFPfp+V1RzudUnKHkBtlxdHlsl00Uw73vk5RpnjdD0Wy4g/aRWdpwXOLAQwk8gcbcGjA5jtzGrNYs0MJaH3TOOuvP5IyS/Zn/9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0356" name="AutoShape 4"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0357" name="AutoShape 6"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0358" name="AutoShape 8"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0359" name="AutoShape 10"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61443" name="Rectangle 3"/>
          <p:cNvSpPr>
            <a:spLocks noGrp="1" noChangeArrowheads="1"/>
          </p:cNvSpPr>
          <p:nvPr>
            <p:ph idx="1"/>
          </p:nvPr>
        </p:nvSpPr>
        <p:spPr>
          <a:xfrm>
            <a:off x="685800" y="1628775"/>
            <a:ext cx="4894263" cy="4114800"/>
          </a:xfrm>
        </p:spPr>
        <p:txBody>
          <a:bodyPr rtlCol="0">
            <a:normAutofit/>
          </a:bodyPr>
          <a:lstStyle/>
          <a:p>
            <a:pPr marL="0" indent="0" eaLnBrk="1" fontAlgn="auto" hangingPunct="1">
              <a:spcAft>
                <a:spcPts val="0"/>
              </a:spcAft>
              <a:buFont typeface="Arial" panose="020B0604020202020204" pitchFamily="34" charset="0"/>
              <a:buNone/>
              <a:defRPr/>
            </a:pPr>
            <a:r>
              <a:rPr lang="en-GB" altLang="en-US" sz="2800" dirty="0" smtClean="0">
                <a:latin typeface="+mj-lt"/>
              </a:rPr>
              <a:t>The </a:t>
            </a:r>
            <a:r>
              <a:rPr lang="en-GB" altLang="en-US" sz="2800" dirty="0" err="1" smtClean="0">
                <a:latin typeface="+mj-lt"/>
              </a:rPr>
              <a:t>Zika</a:t>
            </a:r>
            <a:r>
              <a:rPr lang="en-GB" altLang="en-US" sz="2800" dirty="0" smtClean="0">
                <a:latin typeface="+mj-lt"/>
              </a:rPr>
              <a:t> virus is a </a:t>
            </a:r>
            <a:r>
              <a:rPr lang="en-GB" altLang="en-US" sz="2800" dirty="0" err="1" smtClean="0">
                <a:latin typeface="+mj-lt"/>
              </a:rPr>
              <a:t>flavivirus</a:t>
            </a:r>
            <a:r>
              <a:rPr lang="en-GB" altLang="en-US" sz="2800" dirty="0" smtClean="0">
                <a:latin typeface="+mj-lt"/>
              </a:rPr>
              <a:t> </a:t>
            </a:r>
          </a:p>
          <a:p>
            <a:pPr marL="0" indent="0" eaLnBrk="1" fontAlgn="auto" hangingPunct="1">
              <a:spcAft>
                <a:spcPts val="0"/>
              </a:spcAft>
              <a:buFont typeface="Arial" panose="020B0604020202020204" pitchFamily="34" charset="0"/>
              <a:buNone/>
              <a:defRPr/>
            </a:pPr>
            <a:r>
              <a:rPr lang="en-GB" altLang="en-US" sz="2800" dirty="0" smtClean="0">
                <a:latin typeface="+mj-lt"/>
              </a:rPr>
              <a:t>It is mainly transmitted by mosquitos </a:t>
            </a:r>
          </a:p>
          <a:p>
            <a:pPr marL="0" indent="0" eaLnBrk="1" fontAlgn="auto" hangingPunct="1">
              <a:spcAft>
                <a:spcPts val="0"/>
              </a:spcAft>
              <a:buFont typeface="Arial" panose="020B0604020202020204" pitchFamily="34" charset="0"/>
              <a:buNone/>
              <a:defRPr/>
            </a:pPr>
            <a:r>
              <a:rPr lang="en-GB" altLang="en-US" sz="2800" dirty="0" smtClean="0">
                <a:latin typeface="+mj-lt"/>
              </a:rPr>
              <a:t>first discovered in the </a:t>
            </a:r>
            <a:r>
              <a:rPr lang="en-GB" altLang="en-US" sz="2800" dirty="0" err="1" smtClean="0">
                <a:latin typeface="+mj-lt"/>
              </a:rPr>
              <a:t>Zika</a:t>
            </a:r>
            <a:r>
              <a:rPr lang="en-GB" altLang="en-US" sz="2800" dirty="0" smtClean="0">
                <a:latin typeface="+mj-lt"/>
              </a:rPr>
              <a:t> forest in Uganda in 1947</a:t>
            </a:r>
          </a:p>
          <a:p>
            <a:pPr eaLnBrk="1" fontAlgn="auto" hangingPunct="1">
              <a:spcAft>
                <a:spcPts val="0"/>
              </a:spcAft>
              <a:defRPr/>
            </a:pPr>
            <a:endParaRPr lang="en-GB" altLang="en-US" sz="2800" dirty="0" smtClean="0"/>
          </a:p>
        </p:txBody>
      </p:sp>
      <p:pic>
        <p:nvPicPr>
          <p:cNvPr id="100361" name="Picture 2" descr="Image result for aedes aegypti zi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50" y="1943100"/>
            <a:ext cx="2971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562600" y="4941888"/>
            <a:ext cx="2786063" cy="830262"/>
          </a:xfrm>
          <a:prstGeom prst="rect">
            <a:avLst/>
          </a:prstGeom>
          <a:noFill/>
        </p:spPr>
        <p:txBody>
          <a:bodyPr wrap="none">
            <a:spAutoFit/>
          </a:bodyPr>
          <a:lstStyle/>
          <a:p>
            <a:pPr eaLnBrk="1" hangingPunct="1">
              <a:defRPr/>
            </a:pPr>
            <a:r>
              <a:rPr lang="en-GB" i="1" dirty="0" err="1">
                <a:latin typeface="+mj-lt"/>
              </a:rPr>
              <a:t>Aedes</a:t>
            </a:r>
            <a:r>
              <a:rPr lang="en-GB" i="1" dirty="0">
                <a:latin typeface="+mj-lt"/>
              </a:rPr>
              <a:t> </a:t>
            </a:r>
            <a:r>
              <a:rPr lang="en-GB" i="1" dirty="0" err="1">
                <a:latin typeface="+mj-lt"/>
              </a:rPr>
              <a:t>aegypti</a:t>
            </a:r>
            <a:r>
              <a:rPr lang="en-GB" i="1" dirty="0">
                <a:latin typeface="+mj-lt"/>
              </a:rPr>
              <a:t> </a:t>
            </a:r>
            <a:r>
              <a:rPr lang="en-GB" dirty="0">
                <a:latin typeface="+mj-lt"/>
              </a:rPr>
              <a:t>taking </a:t>
            </a:r>
          </a:p>
          <a:p>
            <a:pPr eaLnBrk="1" hangingPunct="1">
              <a:defRPr/>
            </a:pPr>
            <a:r>
              <a:rPr lang="en-GB" dirty="0">
                <a:latin typeface="+mj-lt"/>
              </a:rPr>
              <a:t>a blood meal</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609600" y="0"/>
            <a:ext cx="7772400" cy="1143000"/>
          </a:xfrm>
        </p:spPr>
        <p:txBody>
          <a:bodyPr/>
          <a:lstStyle/>
          <a:p>
            <a:pPr eaLnBrk="1" hangingPunct="1"/>
            <a:r>
              <a:rPr lang="en-GB" altLang="en-US" smtClean="0"/>
              <a:t>Host classes:</a:t>
            </a:r>
          </a:p>
        </p:txBody>
      </p:sp>
      <p:sp>
        <p:nvSpPr>
          <p:cNvPr id="75779" name="Rectangle 3"/>
          <p:cNvSpPr>
            <a:spLocks noGrp="1"/>
          </p:cNvSpPr>
          <p:nvPr>
            <p:ph type="body" idx="1"/>
          </p:nvPr>
        </p:nvSpPr>
        <p:spPr>
          <a:xfrm>
            <a:off x="685800" y="1143000"/>
            <a:ext cx="8458200" cy="4191000"/>
          </a:xfrm>
        </p:spPr>
        <p:txBody>
          <a:bodyPr/>
          <a:lstStyle/>
          <a:p>
            <a:pPr eaLnBrk="1" hangingPunct="1">
              <a:lnSpc>
                <a:spcPct val="80000"/>
              </a:lnSpc>
            </a:pPr>
            <a:r>
              <a:rPr lang="en-GB" altLang="en-US" smtClean="0"/>
              <a:t> Susceptible hosts can be infected by parasites</a:t>
            </a:r>
          </a:p>
          <a:p>
            <a:pPr eaLnBrk="1" hangingPunct="1">
              <a:lnSpc>
                <a:spcPct val="80000"/>
              </a:lnSpc>
            </a:pPr>
            <a:r>
              <a:rPr lang="en-GB" altLang="en-US" b="1" smtClean="0"/>
              <a:t> I</a:t>
            </a:r>
            <a:r>
              <a:rPr lang="en-GB" altLang="en-US" smtClean="0"/>
              <a:t>nfected hosts carry the parasite</a:t>
            </a:r>
          </a:p>
          <a:p>
            <a:pPr lvl="1" eaLnBrk="1" hangingPunct="1">
              <a:lnSpc>
                <a:spcPct val="80000"/>
              </a:lnSpc>
            </a:pPr>
            <a:r>
              <a:rPr lang="en-GB" altLang="en-US" smtClean="0"/>
              <a:t>I will assume that all infected hosts transmit the parasite (not doing so leads to a slightly different model which has an extra class)</a:t>
            </a:r>
          </a:p>
          <a:p>
            <a:pPr lvl="1" eaLnBrk="1" hangingPunct="1">
              <a:lnSpc>
                <a:spcPct val="80000"/>
              </a:lnSpc>
            </a:pPr>
            <a:r>
              <a:rPr lang="en-GB" altLang="en-US" smtClean="0"/>
              <a:t>Infected individuals that recover return to the S class</a:t>
            </a:r>
          </a:p>
          <a:p>
            <a:pPr eaLnBrk="1" hangingPunct="1">
              <a:lnSpc>
                <a:spcPct val="80000"/>
              </a:lnSpc>
            </a:pPr>
            <a:r>
              <a:rPr lang="en-GB" altLang="en-US" smtClean="0"/>
              <a:t>This is the SIS model</a:t>
            </a:r>
          </a:p>
          <a:p>
            <a:pPr eaLnBrk="1" hangingPunct="1">
              <a:lnSpc>
                <a:spcPct val="80000"/>
              </a:lnSpc>
            </a:pPr>
            <a:endParaRPr lang="en-GB" altLang="en-US" sz="2800" smtClean="0"/>
          </a:p>
          <a:p>
            <a:pPr eaLnBrk="1" hangingPunct="1">
              <a:lnSpc>
                <a:spcPct val="80000"/>
              </a:lnSpc>
              <a:buFont typeface="Arial" panose="020B0604020202020204" pitchFamily="34" charset="0"/>
              <a:buNone/>
            </a:pPr>
            <a:endParaRPr lang="en-GB" altLang="en-US" sz="2800" smtClean="0"/>
          </a:p>
          <a:p>
            <a:pPr lvl="1" eaLnBrk="1" hangingPunct="1">
              <a:lnSpc>
                <a:spcPct val="80000"/>
              </a:lnSpc>
            </a:pPr>
            <a:endParaRPr lang="en-GB" altLang="en-US" smtClean="0"/>
          </a:p>
        </p:txBody>
      </p:sp>
      <p:grpSp>
        <p:nvGrpSpPr>
          <p:cNvPr id="12292" name="Group 14"/>
          <p:cNvGrpSpPr>
            <a:grpSpLocks/>
          </p:cNvGrpSpPr>
          <p:nvPr/>
        </p:nvGrpSpPr>
        <p:grpSpPr bwMode="auto">
          <a:xfrm>
            <a:off x="2638425" y="4581525"/>
            <a:ext cx="3733800" cy="1455738"/>
            <a:chOff x="1662" y="2886"/>
            <a:chExt cx="2352" cy="917"/>
          </a:xfrm>
        </p:grpSpPr>
        <p:sp>
          <p:nvSpPr>
            <p:cNvPr id="12293" name="Rectangle 4"/>
            <p:cNvSpPr>
              <a:spLocks noChangeArrowheads="1"/>
            </p:cNvSpPr>
            <p:nvPr/>
          </p:nvSpPr>
          <p:spPr bwMode="auto">
            <a:xfrm>
              <a:off x="1662" y="3275"/>
              <a:ext cx="864" cy="52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12294" name="Rectangle 5"/>
            <p:cNvSpPr>
              <a:spLocks noChangeArrowheads="1"/>
            </p:cNvSpPr>
            <p:nvPr/>
          </p:nvSpPr>
          <p:spPr bwMode="auto">
            <a:xfrm>
              <a:off x="3150" y="3275"/>
              <a:ext cx="864" cy="52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12295" name="Text Box 7"/>
            <p:cNvSpPr txBox="1">
              <a:spLocks noChangeArrowheads="1"/>
            </p:cNvSpPr>
            <p:nvPr/>
          </p:nvSpPr>
          <p:spPr bwMode="auto">
            <a:xfrm>
              <a:off x="1950" y="3371"/>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S</a:t>
              </a:r>
            </a:p>
          </p:txBody>
        </p:sp>
        <p:sp>
          <p:nvSpPr>
            <p:cNvPr id="12296" name="Text Box 8"/>
            <p:cNvSpPr txBox="1">
              <a:spLocks noChangeArrowheads="1"/>
            </p:cNvSpPr>
            <p:nvPr/>
          </p:nvSpPr>
          <p:spPr bwMode="auto">
            <a:xfrm>
              <a:off x="3438" y="3371"/>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b="1" i="1">
                  <a:latin typeface="Univers" pitchFamily="34" charset="0"/>
                </a:rPr>
                <a:t>I</a:t>
              </a:r>
            </a:p>
          </p:txBody>
        </p:sp>
        <p:sp>
          <p:nvSpPr>
            <p:cNvPr id="12297" name="AutoShape 10"/>
            <p:cNvSpPr>
              <a:spLocks noChangeArrowheads="1"/>
            </p:cNvSpPr>
            <p:nvPr/>
          </p:nvSpPr>
          <p:spPr bwMode="auto">
            <a:xfrm>
              <a:off x="2622" y="3515"/>
              <a:ext cx="432" cy="96"/>
            </a:xfrm>
            <a:prstGeom prst="rightArrow">
              <a:avLst>
                <a:gd name="adj1" fmla="val 50000"/>
                <a:gd name="adj2" fmla="val 112500"/>
              </a:avLst>
            </a:prstGeom>
            <a:solidFill>
              <a:schemeClr val="tx1"/>
            </a:solidFill>
            <a:ln w="158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12298" name="AutoShape 13"/>
            <p:cNvSpPr>
              <a:spLocks noChangeArrowheads="1"/>
            </p:cNvSpPr>
            <p:nvPr/>
          </p:nvSpPr>
          <p:spPr bwMode="auto">
            <a:xfrm flipH="1" flipV="1">
              <a:off x="2181" y="2886"/>
              <a:ext cx="1316" cy="318"/>
            </a:xfrm>
            <a:prstGeom prst="curvedUpArrow">
              <a:avLst>
                <a:gd name="adj1" fmla="val 82767"/>
                <a:gd name="adj2" fmla="val 165535"/>
                <a:gd name="adj3" fmla="val 33333"/>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57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57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5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GB" altLang="en-US" smtClean="0"/>
              <a:t>Zika virus</a:t>
            </a:r>
          </a:p>
        </p:txBody>
      </p:sp>
      <p:sp>
        <p:nvSpPr>
          <p:cNvPr id="101379" name="AutoShape 2" descr="data:image/jpeg;base64,/9j/4AAQSkZJRgABAQAAAQABAAD/2wCEAAkGBxQTEhUUExQWFRUXGBgYFxgXGBcYHBcYFxQXFxoYGhoYHCggGBolHBcYITEhJSkrLi4uFx8zODMsNygtLiwBCgoKDg0OGhAQGiwkHCQsLCwsLCwsLCwsLCwsLCwsLCwsLCwsLCwsLCwsLCwsLCwsLCwsLCwsLCwsLCwsLCwsLP/AABEIAKgBLAMBEQACEQEDEQH/xAAbAAACAwEBAQAAAAAAAAAAAAACAwEEBQYAB//EAEAQAAEEAQIEAwQHBwIFBQAAAAEAAgMRIQQxBRJBUWFxgRMikaEGFDJCUrHwIzNicsHR8UPhFSRUkrJTY4Ki0v/EABsBAAMBAQEBAQAAAAAAAAAAAAABAgMEBQYH/8QANREAAgEDAwIEBAUEAQUAAAAAAAECAwQREiExBUETIlGRMlJhgQYUQnGhFSMzscEkYtHh8P/aAAwDAQACEQMRAD8AwNCBv5AIZ89UbTN/h2ivAGFzVZ47mKTmy/JOyNwjYwySkXyj7viTsF5VSvJ8PY+n6f0NSp+LXemIT+KSNbcmnDmjcxvD+UeIF15rBVJN7S9z049Isq3lpz3E/wDGTLjSxCwLdI/DGeZKp1JR+OXsax6JaWy11mL9hZ9/UzPP4oY/cHgCN1m5zfCX3ZK6la0/LSpZj64Hs087G87HjVRdRXvgeXdKNwk8PZmrp2F9HhRYL4mTML4un2mnBafFerb3e+JHynU+i1LV6lujneI6LfyXo5PJpVGtmc+5lHxGAqyd+coGR2MmyOqAivQqnUnYdPmng2VPuWY5sdlLM5R3HwyAfasqWZyRYY0C968UGbbAEPu+6fPqgerD3EuAaas53Pggvdoa1hBusd/NBGUw96vY7IFwG+PGEEp5ZRc33sdEzfK07jDHn+iROdsHoxvYRkbY1rggzaBe5CGkxJATL3HR0QkyHlMTKG+qaLWTxb6oDO5V56JTNcZPcl7IDOAmQkHojInNMZJHVXXmkRGWRrDTt8djlBLCeWkdvJISymRJBYsJ5BS3K4jAwbTya5b4LkPLQ/shmMtWTY4XFt49029jnqy3OvB9hpy6re4hrB3cdl5F7Pse30GyVapqlwih7IRscwN53H9468vkP3f5Bv40vN3bTPoKlSN1PM3ilHt6jOERhrzY5eUftHh4sBv4m1Vk4o5Sq5axnLZNw6Tj4qThjh8Z+hW1XExI8tbGBCMtj+y1zjs6Stx1ryVwouEefN6nNBK6Xi3MsR7R7v6lfU6KWUtMb2vN4bG4tcwdwMfJVCcF8a+5rG6nSb8NrHytYLkBlZUpdRaeVz6p4JGGyNwHjpe6zloflMFou81IR0TXb1LspAP1hoAI5RMG/Ze1+zgO97rKDlB6H9jstbj83SdGrzgq8c0oAJG2/wAV79rW1R3Pibyh4NZo4vVRZIC7Uy4S2KOoacdeuUzaLQL9HkOB8MoyUqnY9Fpsk+V+aBOohluFl1HyCRO3CGC7G1V0SJ2JDqNDrn0QJpNZA1TDjOUyoPsNZJYyRXZIlpJhRt7/AOAglsN7O10kJMSAB3ymVyERjG6Qv3CY1MGxLz80FoGZtDohBF7iGP6qjTBPtaPmkLTlEde4QHYYxl7bIJbwKdps/wBkZLVTYfBARdoyRKSYTGFDJyTMLrGM2kEdhc0Yv0+BQmVFiIWk3nCbLk0jQZZHLtSkwfOQY4wTRyFQNvGwTomX9qkAnI6nhEYNeiHwcdTk39c65427iKN0tfxVTfmV8/ey3Z9t05eB0+U+72KT4pHyFrKjY04ds5xBpzubqcE/q1zZUI5fJvSjRjTgobvPqVJmsiH1fLrcZJXjPM4k8oJIogdfFVDVJ6/Y67uVGtHxKskox7AaPSGIe0kojw5XU4nsXb9cggK6ktXlR5TqxqTc6bSzsu7x9A/rDTJzhocOpaBzeZwGud5V5qVF6cF3NGjUitUpZXd/+Bmvic8FzHe64Ac2SHcpwHNcfdcNs1t1Sp4T3W5lGvVof26kcx7SQiZ/sdM8PI5pywNA/CHW4+HZG06i09j1bC3c68qiWFjudBxTTc0TXD8I/JddnU3aPlus0WqjkcLxOAh2F68WeRTexnTmm1VrRGy5AI69awmNciRIQR80y9KY3l5tgkRlR5BMBvO4QPUjzIDdm/BAOSxsDMD1FBCHHBGnj5UDm8jiQfBSRjAwE5QS8Hgyz3QGQH226ymOOJEwSWkE1gZI3qhEpiD73kmXwxMumbW+U8lqbFTQ0hFxlkGHZASLEbqQZy3LQZYuq8UjHOGV5JKNH4pmiWUeDbNg+B8EA3gJ8JG2wSEpJlWckmiEI2jjGxMT628s/mhoTWVuMfOAjBKiwIHb/kqKkSyJ2c9UZByR2f0ektw6ZUy4ZwTXmRt8Sdyzz0L/AGDPh7QWvnK+81+59rNY6WjLlhZRazmMry2m4w15PMAfHlIJ7KdUn8XAqNoqFWNWEc54+mxDpg1/N9prrw0AWbNlvNtsc+CaTlE6JWtHx9EY7rzSfKKftnvr9i03yjmDXAnHXNXg5rotNKgt5GSpUZ1HOjTf75x7I0udrXOa8l9WA/qD2J6hYuMmlJHLOqp05U6jyl7oY7RU8ujIwAHXygjH3hf2T4qXPbEjWDmqcUk9Pdt7MHiMLZ5XMGT7PlaQMDkbzA/9wq+xKUH4cd/U77K801nFPK7G39HNUJtO0HcCiOxCNTpzz6mfVbTVJ/UxPpBwotJNY6L2KFfKPi61F0pHOO0RXapmesA6S1epC1i/+HHOEnMfilqDh5xhJ1EZyqZGu4eSbpGtC1PAmXQm8K9Q1UE6jTeCMlQnuUhGe1dUG2oDc43QPIZBG/8AlIWUF7L3bSFqwyeXocphn0EPGcYTLX1JjfWKSE4i383TAKC1jueF13TEyJG3hME8A+zpA9WSWboExrpeiRGnuBI27B2TKQbWkC9/1ujIm8hRPNG+uyRMl6FeVnNsdt0ZNU9PIp4I/JMpbieYEm/8lUXhpBsjLjV1SZLeEWhCR2/NIz1HT8CHK4G6pJLLOKtI6Ti8Z5mzgFzHRmOTl3aD96utL5+6pOM3++x9r0yrTu7J0G8MztNqtPCxzvaC3AggcznG7+yHUGE31tck9dR4welQt7yWiE0sIf8AVWzNZI1zHNaLcyxzfaJPu16dFCqOGYtb+pjVtq0LnKbS7h/WAy8ReyyDGC4Oce5wW7dDjKlRctlnJtUnQ+KUsNexn6mAkkxhrAMgG7o9BR5XD0XTTkltJnn3c6EoNLZv9WOSz7PmbIZQWtaA+TlunYpoAOxObPXCzm8SSjydFtHxacKcZJ/uuAeFfSDnaWQsbG9t3jmJbf2h+IjqPglUt8PM3lF39hUtYqdLjue0jzHIZYBzA5kjG7e7mD7zD8tk5LbTL7M3truF1TVOptI6PTa+LUs3F9juFEJzpM4b3pedsFWX6PjocLthfep89U6RJPygN+jw6lW7/wBCI9IqPkM6HTx5c4fFZO7nLg76XQpS5E/WtOD7jC8/wtJWbrVPU9CPQIL4thcvFa20chHkPyTVSXzHQui2uN5Irv4zAP3sMkXiW4W8biquJZMan4bpT+Bpj/qEE7bieCuiF81tNHh3XQa1HdGFxHg5Zgi13QrRlweNKM6bxIxtTpK8PWlsmVGeSsZDtikzTShzLIFClJLwmC4V0/3THkrSdymWvoWImWeyREnhHpGWEYEnhlaRx7/5QarAUdDcpikJm33tMqPB7lpAcgZonqED7gXRN9R1QPG2xaimsUEmZuG5ELnbnYJBJJcC5Bmw6vnaCo7LcUYz1TyUpIqviIN1g9lecmqkmWIXE3QQZySPRvf+v8qsDcUdFBq+U0FkmcUqeVk6Ph3HC0b2FnVoxqck0q1ShLMWacer08n2o235BebU6fJfCz3bf8QVo7SZ6ThOlflpLD0LcUuSVtVietS/ES/XuinqeC6gX7KYStOeWT3vz29FGMPzLB6H5uxu46akeTL1s2ti5HVyMjwGjYjxvJCSVKWV3PQtbW0VPw4br6l9+oErQR+6maW75abFA/yu+RWSjp27o8CeqwvU3w2YMXCXlxDSWSxnyOOoXQ60cb8M+udaLis7xZqaTiOQHkQygnJFNcTubH2HHvsVjKG226Pn7zpLz4lD2Ls8IJ5pGBpO0sZ5CfOgWO87Cjb9L9zipdSuaHlrLP7gc727aggfxNB+bXlNRz+k6l1i2l8UDxkLquaV+NmNAvyt1/JLDXZEPrNFPFOmM+rho5vZNaD9+Z9nzpwA+AKWcvDfsQ7y9uNqccIMcVjAw976H2YmED4mm/JT4bfb3NF0u5m81Z4+5WMw/wCmmrvzNvzrl3WmmXzI0fR6be9QYziUYJDjLFYqpW8zR6iwPUKXCX0f7Ey6XXh5qU/5FanQs91zQIy66lhNtJ3yBg+lHwVwm91z9GQup1reShcRyizpNc6xFqaJd9iRuWvHn38FcZuPmiVedPt7yn4lEocZ4dROMd17NtX8SJ8JcUXQm4s5x7accdF1jT2JdigEAgmtsWP1SCW0hE8NmjkoyXGWwIaRsmPOSQ6sHzQLBXmkafA9B3TNIpomAWgUnhg/VaymGvJBiv0QGcCawQe9oL+ouY5yCguJ7Tijn4ICe5ee+h4JGCWWUtO3mOxCDWeyL3OLrogx3AcWbXZQNZ5EuYPS0y8vuSGNCrIss0K6qDLIMcrgUFNJlmPXOGOqeTN00WYuKkD0yk0mT4foaGk4y4nev7LKVGMuR6pQezN/RcWEnuSZB8l51xYLGY8np2XVqlKayzK1GlGnk5HfuJMtduGPOx/uvPmpd+UfZ1I0+pW+V8SHamFxIeP30Qz/AO4wfmaz4hY5X2f8HJ0u7ks21blcGpDpoNXGHFovr3B7LLVUpSxk76lWpby52Et+jzo8QzOYO12PgVfiZ5RMr2lNf3Ipk/8ACZ+roneLo23+SeUuDnasXvoGt4VL1m5B2jAZ+QU5+g417SkvLBEN4PA03I7mP8Rv81rGFRrZGVTrUI7JpFocR00ewC2jazlyeXW6znuIm+k8IcBS1/Is5f6rIsQauCbBA9VnK2lHg6qHV9+TK4nws6e5YRbD+8jP2XDr5HxWHxbPk+gp1ad7DRU+wj6nHJGGsNsk96N2LY/p+XKfRS5yTz3R5Vu6nT7twlvFsc2X2ul5nfbbbX+bcLstJaKuOzOX8QWkU9cf3OX1EOcZ817yPlYy9TOlabob7pmqaBa4jCBtJhB/c+qRIAl6IK0kePgmgFV1oDxTKyFBvjKYpcFh8lgXumZpFZkm9lI0aAmob+iCo5Yhz7zW6ZSQbWWQdggTfYsyj3TypYMo87leAFox5538kjSbyE5/YUQgSQEERLiUypSwsECOgcndAasnmtHUWqE2aLm3soMuOQg2+9oJzuKIpIrORTn90FJDYnkZGyBNI0dLrawd03uYyp+h0/D9SyeMxSZB28CvMu7ZvzR5PX6T1GVrUw+D0Yc0iCTEjcwv/G0dL/EvGksb9u59RfWyuIK4o8ki4H+2aCGnErfwn8QHa7STU1pf2N7a4V1S0T+JGvxDUe6HA4O1LWjTTPnb+UqbwYMnGXN3dsvSjaxaPHdxV9SrLxxzvvFbwtILsZTrVHyylLqybz/VdCppGOG9ypLM430tUol7Ge7mznr+sJ4NVJGpwfUFpFlTKCZjU24PoWgk9pHR7UvGvaOnzI97pN284Oa0kZZHMwY9nMCK7PFV8aPouN7zX1R7vW05QhVjyWuHn9pqmjY0/wD7m2tqe2lk9S/uWcZfQwdY0Amt82vo4bpHwXfBiuduR2VG2NiHEYPVIDxZeyMBnAYgrplPAnIEw90YGpCJGVi0y08jGVXu7poh87iJZDecoLihRNHa7SL5HOHN6IJT0gYrH67poe+RJFbnPRUUtw4Ty26z4+HkgmSzsF7QOBo97UNCw0Sxprv0SBtHq5diTaYs5FSAjIzkILi1we095PckqsjeFwXw5oOFBk1kHVPcBY28Eggl3Fu1B2SHoXYMNbWTaCN8jQBWEyf3Ac4+qZSwWNFrHNOCENZCUM7nVw61k7AyS8Za4btPdeXc2m7lE9bpnVp20tMt4lpnPs+MvdRaHtI5Xg498dCvIlSknsfR5tpzVeE8fQPWvDI2tuyAvQtaLe7Pm+rXcatTynKat3MXG/JexGODyVIpRsO95VBKR6SbtuUsgkebKpyJoFx3P6tAIdoR7179/BUKb2wd9wCTGey4b+P9tnV0yeKmDMnbjVHJuRgx4Ak7rxI/FFH1/WJtW0MD+GD/AJibt7Ng9QwK4/Cv3Lrr/oY59DD4iBzYK+hoPyo+CqfEYzm74z1XQUg9NoC9ApVMGtpeEO6pOcY8syblLhF7/g3qpVxTfDB0qq7FLV8O5bsLWLTM9TT3MjU6euloaN4TyZk7qOO6k6IrIpw5uqClsFMbxsgIiheEymODRtt2tCI3K0rTu7uqNIv0PRMJujjxQEmkTGCHfmkJvKLP1usD4eKMGejuObIDQ6+SkhpoS5p61nY5QUmWoIhWcIIbeSq4Fx9fipOjKRYZEQL3CDPUmytLNi6QaRiJZKdzgfmjA3FFmPUdP1aMGTgwi8+iYsIFzBW/VMaZa0muLfNJrJM6eTVh40RgOWE6EZPOCUpx2RX1fGObrlaRgooapSe7Kf1ix3VDccEGTCQsZFh1pFHhJZrokJrYce3VNEIfpcVg+NK0TPc7P6PPuly3u1Jmlj/nSENH7OSt3agt8vd5b+BK+e/V9j7TqzWmnFljhWdVqb6Y/If0TW0Edd3HFrFGDxyMg43XvW0/Kj4GpHzvJW0mgLyCutzSWWYtvhHSaHQMjaXvPK0dSvMub7Hlhyen0/pU7iWZLYB+te4c0LWsZ/6shoH+UbleZKq5PzPL+h9VCws7OP8AdxkXHr5wfdkhk8DzMJ8i4UjjlNB43Tar08FyHVsntjmmOUbtdg+ncLqo3c6ffKPN6j0KLi6lPdGHxXQFt4XtU60akco+RlTlSliRzWvhrO2VodFORQLq32QbYyDvnfPyQPgZIRSZMeRL4zg2mi8hBpIAOT+spCe26HxMHomZNsVy8tnzQVnIDaJxk/mgrdD44sb1/ZBm5DmEHe1JOPQZDICLJrwQDiHqPddXb5pDW6CdqA7HxTJ04ZTlibtvWf6pGqkzxiBAsWK+CA1NFU6fJonHzQWplhkuNkyHHc8AgQom7AQaIru5h1QappjGR2LSJcsFmOcN6V/VBlKDkQdRna0sB4eBsUpPgFImsDmgDKDN5DEgPp80ycDI5qzapA4HX/Rk7f1XPdrVSY7SWmuhlcrZRf2Jy4+Tm4+dL5t/Fj6H2nVP8dOYPDJQ3WzgnEjQ9h7gi8JS/wASfoerUSrWkZRLuq4QHm1vRvdCwfI3PTZSnlBR6WOBpc4igqndyqvSjosekPV5uTGn1BlIklHuH91F+LNBzh2vp1WeOy+7PYvLyFhDwqW83/BOt1zWuAe320oFCMfZZ/NXXwCUYtryvC9TG06TUuP71y/cTJrHtH7fTtbH3jtrmX/5eRTUVnMJZZ31ejWtWOmnyhmsbhoa4ukA54JPxNAssPexeOhCI+vbuedY1p2td21b4Wa45dRp2yVkjK6rSo6c9PY83rliottI4zjGno11Xvo+apPDOcnabTOyLWAzjFf5SFyE5lgpizgYxoAohBOW2LbXTyPdGB7kGTFgHsEBpJjN+7goB7bhOiDKPVMSk5DPbJE6QGgk0dkiuC5G+Pr+SDPEmWZYhlGDNSZRLS380GyeSrM6/Da0jWKwOjeANkzOSbZ6XJxskEdkLfH1GKTLTHRBBDAazfpRQVkSYQev+Ui1Jni88paBVIDG+WVng+O6DVMbDgWgmW49k59CVLM3EsMdYtIza3DjCZLYuP3XG9imW8NHVfR3V5GQlNaotHL8FRSZs6khk9uP7LUNDSTs14+yT6r5irFptrlM/QqSjeWelcozZ9KTyxySCOeK/ZvOA9t7X27eaM/qisp8nN02+/LN0a3AbeIaxnuuhc7+JosH1G6nw6UuHg9zw7WfmUkV388h5tSaDciGwST/ABVsPDdaKKSxD3OG86nQtouNHeXGxZa5xceQc076AxiFtbnoHVsOil8Y7f7OKxs1Ju6uF7mnpdJFpm/iecuccklCpVKvHBN91mKeMlr2jJ2uYc4SnRlSwzGw6lrnszlYmuY10eebTyBzf5HG/UX+a0ys5+ZHZ1yntC4ia/AD7OaaC/dvmZ/I8cw/OvRJS4kb30VXto1PoZnHtKQ83lfR289UEfnlWLhNo5rWsa1bMum2zLLr2JSOnA6F3dBEkelIsZ+BTEslF0vvX+sJm6jsSTzYQLGNxsILds7JEywxj2826RKeBYkrBGypIpxyMEoxWEMnT6lqM2FOCC1qpfCu6ZlGJT1Dqx6+KRrFFNzuf0Rg2WwTnGhQs9bSBJFj2WxQZN9hzXYyUEgRNAohA3uRKRdn9YQVHOCg+TNBB0KOxLpK9UsCwFG1xz80CbSLYhwbPXCMmbluHp2ijnrhSyZt5JYMnpSCWNEoI8QgjThipDjKZpEs8M1XKbB9EyKsMo7XSapksfs5Mgj9UvPu7TV548nb0vqs7WeM7CtRoZmNA5RqYx9mzUjB4O6+q8nTpl6M+vbsr+OW8Mzy4fh1bf4QAQPnXyVZf0Of+gr9NXYscP4e91lkZiB+1JIeZ5HXlGzUpzb2fsjSNlZ2Xnk9TLb9VHpmlseT1cdyV00LWVR5nweF1LrDqeWHBiv4hzGybXswpRisI+bk5SeWbf0f1QDhZGVxX1HVHJ2WFfw6iTC4nDy6s1/qxO9XNpw/JeLny/sz7yqvGsGvQqh/JPppDdFnsz5sND5EKlxJfcXTn4tlo7o0fpNpryvZ6fUTjg+J6pScKuTg+JMvzXpM5aTwZjI63SNmxT20gpPIpsuf1uqL07AvY5xQUmkN02n5qFH4JkSmkaA0JA2SZh4qbFTRkNrKkqMk2Zz2EqkzoQcTTjuECky8yQ/oJGGAzqQaB36f7pIWjAOojJGOm6YRklyIhB5qI8kM0lxsekFHYpAtx9FzQdvNIh7PAptkm0FvA1jqx3QTgEtvesIGngpOZlBunsSGZQGS0LIwK/qpMjxhJCQakmTEOVtDzKAl5mM9tvaCdJ6E4NoFLkH2ndMMDI2dR1QTn1NPQ68tq6+KpMxqUtXBv6Ljw70satCFTlCp1KtLhmg7jvav7Lk/p0MnX/VK6XJncQ42+t8eC2hZU49jnldVavxM53Wa7qQSupJLgmMGytBOS7OAnkuUcI3OGygOB7HosqyzFmEXiSZ03H3DkinG8b2kn+HYr52cMScT7/o1bxaTh6oz+MQfsXtaMxOEjK/D1/8AqWn1WVN4km+HsLpFRU7iVCRqaeYajTNcMms+Y3XbaVPCq6Wef16yazg43iOnIcbwvoM5PkYvGxi6mLJpB0xkZ08nZNHRCIej0xJukxVJ4Rv6XRXWFeMcnBOo8m9w/gTnVQx1XNVuqdPZs0p0K1b4Uah4E0YLmjzIXFLqUV2O2PRrhrgr6j6OGjsR4G1ceoQZlU6dXpcnJ8W4KW3Q812wkprKMIVXF6ZcmI7T0c4IVHTrHgoM2S6AA2gNWdjzpr+FFAacEwUHd/6JBJPAx+o7JZEolZovrXgg0FStOSEFRaCh6E/NIHhhRPznrt/ZMlrYQ424lBotkRKSKTBYY52Wg9Tt5qCeHgcXENxk/wC6CeWS0WMjKQs4ZI0ttJ2KBOeGJ5CDugvOQRZNFAPZFsOHf9WgyZLou56Kg1DWt/XoglsbG/qmQ0KncScnySKSK56WkUEwG7QDaNXh4N5Q0c82jr+EEzQvidsQa8F417Tw9SPf6FdOnUwzOileOV1XJERFKPxM2B8iMfBcKS3i++6PY6vRlRqxuqfHcjQaj6pLy76eXLD28PMJ7yWf1I9h+H1C2Uo8mlxbhgeOePNr0rO9T8sz4TqPTZ0pNpHIa/SnqF66eVk8uMsPcw5NF73imdaqbG1wzh5xjKvZLLOSpU1PCOti0kenj9pNv91o3J6ABeRdXzk9MD2ul9GnXalPgVrBJJ++e5jfuwxYdnbmPTyXleI3uvdn0U7q0sl4dNZkeHCmg/uWf/N9k48XgrN1P+72M/zvUJvMYYR4QBlHlfAduZji5vqCSCEJvOzyL+pVIbXMNhnOZXeymDeci2Pb9mQf38F2W1w4ft3OXqPTqNel41A5XjehMbjjZe9GWpZPl4PD0syg0FUXkVJKMplJFd8oqkFqI+F4rKlkyTJ1MovG1BARTFv2xkpld9yA8ADmwdt0gw87Eyv2AykOKB9pijYQPATY8E/0SE2CzJsjH6ygb2R7UPLjQ939dEBFY3YUb/kgTQ5o9EGY6B9DukTLIl+ThBSECMhyZecoLls77JAOjeNimZtDW4dv6IJ7DHJkoU1o3SG2LlcgqKFsLrQU1E1dFIUznmkdb9FnO5yei868S0nVYNqpsWvpNoHMd9YiFmqkZ0e3sV46ksuLPvrScK1LwancytLPG6MgDnhcfeaT78Tq38D2OxTlF59Jf7PJlTr9KralvBjNJqZNMOZp9tp+43Z4OHQpPEnvtI9mNS36hT25NR0UOpbzRuF9v7hddC8nS2lwfM9Q6JKLykZZ+jjgdgvSj1Cm0eFKxrJ4waYgj0rPaSZI2Hc9AFw172VXyx4PZ6b0fXPLRlGd7pBJKLld+7Z0iafvH+KvhuuRpNc7f7PZvr2NJK1t95d2Oja+UlsLuUD95OevdrOw8dypim+fY0o21Cxj4tbeYDtHomnleC89XE/NdKtarWVscc/xJ5sR4LE3CBGwzaZxLQPfjJJa5vUZ2K5Jpxema+56VvfUr+DpzS3F6yAezBjvAE0R8hbh6gEenippzedzjtE7a4dCXwsL6TxiSJj2ge+0H4r37KTccHy/VaKo3DSOKljyu04lLJkC7o/JUzq2wOay3eSROdgXwkdaCQ1JEubiut35oBPfIyJmCghvcraloO/mg1g2go3HFUd0mDwxojcSNvFBGpJD2s7pEZDc6wbq0EopSOyU0bJAh3SkDaLEYJG9ZSM3szxPLn8kByFFIK2QJxYPtB1QVpZBcDtgIwNbcke06HdAaXyTzXVbJk4LTCEGTygax6nKBinuA22SKS3Bgmo4QVKOxrwTX5lM5ZRwdlwZpYxvLl7jQyvHv6uNj3ujW8Zed9hep4jqCXNaYpKwWtcObHgav0XmaYtZex9Tb3FlJ4UsM5XVyOZLztDoZOoIoH0O4XXBKUcPdHtqMKsNLw0aei4009fYS3n/ANN//wCb7HHkspUWvqv5R4N10eVJupbP7DZIWlxLf+XlGbH2HX3H3fMWFOGl6r+Tmturzj/bu4jnfSeSD3Z2Z6EZDuxBCXga/hZ6ysaNdKdN7Aid8jhPM23n9xD2v77h808fpi9u7OG/u4W0fBobye2wWkj9s9zQ62jM0v4jv7Np7dyqSzhey/5MKFtGwpeNW3qP+AuI8R/04qEbdgPJeza2mlZkfJdQ6hUuJtt7GEZs+K9HSjzdzsfoyT7F97UfjS+d6njVg+h6EpOf0K0AuOIAfdlo9hbq+Vrz1y/3PcvGvz0fsecP+SgB35V71hvk8D8RtfmNjkp4PePbovTxk8SM0kc995SdvYLqaBQIfFLQyghrcFpDjdWeiB7pENbj+6QZ3FTScrdr9EFxWWFpjY/olgUxsl79UCRXZNaC3EeWWN0jPJWkBBrcJmiwFHQpAPcZY5vHqgnDwMdkBIhbMXJZAxkILWA44wRn5IE5YZXjjPjuqNG0FJshCSyHDICNs90EyiwmtukCfBfsV5bqTn7laaq6JGscla6rCZrjJe0swJF4/wBkzCccHZcM1QewDm5XNNtPYry72g5bpHqdHvo28nGfDJ1HMCTLCH3/AKkfune8jYrysNbJ/Zn08rCzuo5g8MiNzXsLWH21f6UgpwHhefUH0Szvvt9exh+WurLDg8r1MzVcGYTUbiw9WSA8o8n1t50t41ZJep3W3X4N6aqx9Rul4dqY/dLGyRXtztx/E03YKmVSD3WzNbyVjdU/M1kaJBEeRhExdkWARH3PbmyOtJ6fEWXt/wAnyv5qVq3ClLK9SrxWV0bR7xc6bD5hlrW/gaehPUojiT9Eux73RLODzWk9UjefpuXTMZBRb1rr3KLaovFbmcHXVWqdjnJYXbV1X0EbiLWzPjpQa5G6ThznuAaLN/D1WVa7hBZbLpUJ1XpijqNTL7KMaeL35XCq7XuT2AC+eqVXUm5y4PuOmWKt6euWyKWodytLWm8Ngj8XOFOcPAAuPqERjn77mNs/zN5Kt+mI36QkNY2MfdaB8AvoOnw8mT5brFfxLhs5X6xX+F6GcHnqGTkZJQXX0O1dFOD01F6RrJrxaRLh3Je8bX6IEkCHkeCRWENJxg7oJxuDyG97vfslkeRhrZ2/h+soJ35IcKABN9kCW5DwN6o9ki0wYpiUYBxwNcQdt0YI3BlGUDT2Cd5YQAPt3VQAAKB6Vyx0L9r3+WyDNr0PGXwpIekhtE9vNAMXNEHf1pMqLaAfCRQaPVMpSzyHA2jkoFJ5RZf1F4rdJmXBVaTdH4pGm3KGGEg4ygnUhsTeXfdMlvI1vEC01ZQ1kPDyb3C/pARQ5vQrkq2kJ9i6devQflZte1gm+0OV3RzcFebUsKkfh3R7lp+IpxWmothr4HkUJGTN7SCnAfzDK5HRlF8NHp/nbC6XnWCm7SOBv6rfXExq/haeZPv/AAEOn2DeVMqznV/djjY3qwDm5v5iclNKHdvJ6tGzsYw0LDyBpZ92gCNxwY5csd3onc+efFVLfd7/ALHl1+l1raXiWktvQtQxiM+698B/DRewjwG4HxWbWfqKHWd9F1Dcvxa2U7jTvrqTynzpyhtr1Nc9OqbhmSQ4M0UY6iIFx+WFDy+z+4vzdhQ+BZYULWta5zSWtP25n5c7+EefYIaxzu/Q5qlxXvnoprET0DAXCZwIaxtRNO5vd7hsCe3QLstqMpy/2K+uadjbulDl8mRxjVXZtfT0qapwwfCOTqT1M5t8w/DaWTpUTlg3Kpnptjo2Eu7KSG8IOU8u+/ggS3GwkEf0SIlsNfDjKklS3Pctf3QGcnpGkEGr6oHF7YCkmsVSBKOA2UR4pMTzkSyDfzQ2U5HmirwUgbyNPvdUyeD2W7UUBzyJDu+6C8Hi4kpBjAdgbJiGRO3wkTJHhW+f7JgwHOs77pjSwG2HNfC/igNXc9FN0G/YoaBxyQYufuMpE50lpooIMnuweW82ge6FSxEoNFNIdFD1SyS5ZHjVOacWgWiLW5cg4uRv0RoXoZyp44NPT8XPdS6FOXKI11I8MuQ8bPh6rGdlSltg2he3EN0y0ddFKKewH0XHU6bJbwZ6tt+Ia1J4Z4aFoH7KVzB+E05v/a669FwTo1I/Ej2Ydbtq/wDlime+qydtO/zY5v8A4uWWl/U119Ml5sYGxiRv/TMPdsZJ+ZVK2lL1MpXXTae6WQnyNsOkcZSNuauUeTRgLro2Es8HBcfiBQWmisIzOIcSLjV+i9yhQjSWEfL1q868tUmYeslJ/stpMKcTKNhZnUZbo+gB81rol6Haqc/lfsxbHnsfgUtEvQboz+V+zCfETnPwRol6CjCfGl+zGwMvob8knCXoTOlUX6X7MdK7vd9MFLRL0IVGp8r9mPaPdzlLw5ejIdKpn4X7MWRewPgjRL0ZSpVPlfsxHKSDv2Rol6M0VOefhfswoo6GAfVGiXoxSp1M/C/Zhad3nv2S8OXoxSoz+V+zLQjPVLRL0fsZeHP5X7MU6E9dk9EvRlqE3+l+zA6dRnsjRL0Y1Sn8r9mI1F9L+CNEvRmkaU+8X7MBnN0v1CPDl6MbpS+V+zHlp6jojw5ejI8Ofyv2ZOmbvYpPRL0Yp0pv9L9mOLTVDbqUaJejJ8Ofyv2ZSETg5PRL0NvDk18L9mW3X2N+SNEvRmSpT+V+zAMZGRulol6Mapz+V+zG6dx6+KWiXoyZ0Z/K/ZhPJ7FPRL0JVGfyv2YEAvCWiXoxyoz+V+zNCJtDP5I0S9GYOlUz8L9mSLGEtEvR+weHP5X7MQ+TKahL0Zaozx8L9mS547fJVpl6MSo1flfsw2OrIRpl6CdGo/0v2Z5s3TOU9MvRh4E/lfsy3BqGezo+09pbqO7OXlpttD2nBs4Nk1mhRNMvQ66VCiorxIPPfZl0cQgDfsz83Ju1wH7TGac8jlsEevgFMqWf0mqpW/yP2kBPrnXGW89DUB0mwJ01D3KL3ftL3I5fCtkKik86f4JcLfD8j9pDncUBAJEzd7HMxwHvg0MtNhlgE9aJBFgvEscfwJUrV8037SKL+IExj3XNf7l8psH9nH7Si55oc/tqFXmM2BYTUZbbP/7P/oHQtsbU37SHwz6drSHtmeecEEU08nt3OLSPaV+65WX3BO+UKMu6KdK2fEH7SFPfp+V1RzudUnKHkBtlxdHlsl00Uw73vk5RpnjdD0Wy4g/aRWdpwXOLAQwk8gcbcGjA5jtzGrNYs0MJaH3TOOuvP5IyS/Zn/9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1380" name="AutoShape 4"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1381" name="AutoShape 6"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1382" name="AutoShape 8"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1383" name="AutoShape 10"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pic>
        <p:nvPicPr>
          <p:cNvPr id="10138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4538" y="0"/>
            <a:ext cx="4589462" cy="6856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3" name="Rectangle 3"/>
          <p:cNvSpPr>
            <a:spLocks noGrp="1" noChangeArrowheads="1"/>
          </p:cNvSpPr>
          <p:nvPr>
            <p:ph idx="1"/>
          </p:nvPr>
        </p:nvSpPr>
        <p:spPr>
          <a:xfrm>
            <a:off x="685800" y="1628775"/>
            <a:ext cx="3598863" cy="4114800"/>
          </a:xfrm>
        </p:spPr>
        <p:txBody>
          <a:bodyPr rtlCol="0">
            <a:normAutofit lnSpcReduction="10000"/>
          </a:bodyPr>
          <a:lstStyle/>
          <a:p>
            <a:pPr marL="0" indent="0" eaLnBrk="1" fontAlgn="auto" hangingPunct="1">
              <a:spcAft>
                <a:spcPts val="0"/>
              </a:spcAft>
              <a:buFont typeface="Arial" panose="020B0604020202020204" pitchFamily="34" charset="0"/>
              <a:buNone/>
              <a:defRPr/>
            </a:pPr>
            <a:r>
              <a:rPr lang="en-GB" altLang="en-US" sz="2800" dirty="0" smtClean="0">
                <a:latin typeface="+mj-lt"/>
              </a:rPr>
              <a:t>In Uganda the primary hosts are monkeys</a:t>
            </a:r>
          </a:p>
          <a:p>
            <a:pPr marL="0" indent="0" eaLnBrk="1" fontAlgn="auto" hangingPunct="1">
              <a:spcAft>
                <a:spcPts val="0"/>
              </a:spcAft>
              <a:buFont typeface="Arial" panose="020B0604020202020204" pitchFamily="34" charset="0"/>
              <a:buNone/>
              <a:defRPr/>
            </a:pPr>
            <a:r>
              <a:rPr lang="en-GB" altLang="en-US" sz="2800" dirty="0" smtClean="0">
                <a:latin typeface="+mj-lt"/>
              </a:rPr>
              <a:t>In urban/semi urban environments human to human transmission possible through </a:t>
            </a:r>
            <a:r>
              <a:rPr lang="en-GB" altLang="en-US" sz="2800" i="1" dirty="0" err="1" smtClean="0">
                <a:latin typeface="+mj-lt"/>
              </a:rPr>
              <a:t>Aedes</a:t>
            </a:r>
            <a:r>
              <a:rPr lang="en-GB" altLang="en-US" sz="2800" i="1" dirty="0" smtClean="0">
                <a:latin typeface="+mj-lt"/>
              </a:rPr>
              <a:t> </a:t>
            </a:r>
            <a:r>
              <a:rPr lang="en-GB" altLang="en-US" sz="2800" i="1" dirty="0" err="1" smtClean="0">
                <a:latin typeface="+mj-lt"/>
              </a:rPr>
              <a:t>aegypti</a:t>
            </a:r>
            <a:r>
              <a:rPr lang="en-GB" altLang="en-US" sz="2800" i="1" dirty="0" smtClean="0">
                <a:latin typeface="+mj-lt"/>
              </a:rPr>
              <a:t> </a:t>
            </a:r>
            <a:r>
              <a:rPr lang="en-GB" altLang="en-US" sz="2800" dirty="0" smtClean="0">
                <a:latin typeface="+mj-lt"/>
              </a:rPr>
              <a:t>and </a:t>
            </a:r>
            <a:r>
              <a:rPr lang="en-GB" altLang="en-US" sz="2800" i="1" dirty="0" err="1" smtClean="0">
                <a:latin typeface="+mj-lt"/>
              </a:rPr>
              <a:t>Aedes</a:t>
            </a:r>
            <a:r>
              <a:rPr lang="en-GB" altLang="en-US" sz="2800" i="1" dirty="0" smtClean="0">
                <a:latin typeface="+mj-lt"/>
              </a:rPr>
              <a:t> </a:t>
            </a:r>
            <a:r>
              <a:rPr lang="en-GB" altLang="en-US" sz="2800" i="1" dirty="0" err="1" smtClean="0">
                <a:latin typeface="+mj-lt"/>
              </a:rPr>
              <a:t>albopictus</a:t>
            </a:r>
            <a:endParaRPr lang="en-GB" altLang="en-US" sz="2800" i="1" dirty="0" smtClean="0">
              <a:latin typeface="+mj-lt"/>
            </a:endParaRPr>
          </a:p>
          <a:p>
            <a:pPr marL="0" indent="0" eaLnBrk="1" fontAlgn="auto" hangingPunct="1">
              <a:spcAft>
                <a:spcPts val="0"/>
              </a:spcAft>
              <a:buFont typeface="Arial" panose="020B0604020202020204" pitchFamily="34" charset="0"/>
              <a:buNone/>
              <a:defRPr/>
            </a:pPr>
            <a:r>
              <a:rPr lang="en-GB" altLang="en-US" sz="2800" dirty="0" smtClean="0">
                <a:latin typeface="+mj-lt"/>
              </a:rPr>
              <a:t>First found in humans in 1953</a:t>
            </a:r>
          </a:p>
          <a:p>
            <a:pPr eaLnBrk="1" fontAlgn="auto" hangingPunct="1">
              <a:spcAft>
                <a:spcPts val="0"/>
              </a:spcAft>
              <a:defRPr/>
            </a:pPr>
            <a:endParaRPr lang="en-GB" altLang="en-US" sz="2800" i="1" dirty="0" smtClean="0"/>
          </a:p>
          <a:p>
            <a:pPr eaLnBrk="1" fontAlgn="auto" hangingPunct="1">
              <a:spcAft>
                <a:spcPts val="0"/>
              </a:spcAft>
              <a:defRPr/>
            </a:pPr>
            <a:endParaRPr lang="en-GB" altLang="en-US" sz="2800" dirty="0" smtClean="0"/>
          </a:p>
          <a:p>
            <a:pPr eaLnBrk="1" fontAlgn="auto" hangingPunct="1">
              <a:spcAft>
                <a:spcPts val="0"/>
              </a:spcAft>
              <a:defRPr/>
            </a:pPr>
            <a:endParaRPr lang="en-GB" altLang="en-US" sz="2800"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GB" altLang="en-US" smtClean="0"/>
              <a:t>Zika virus</a:t>
            </a:r>
          </a:p>
        </p:txBody>
      </p:sp>
      <p:sp>
        <p:nvSpPr>
          <p:cNvPr id="102403" name="AutoShape 2" descr="data:image/jpeg;base64,/9j/4AAQSkZJRgABAQAAAQABAAD/2wCEAAkGBxQTEhUUExQWFRUXGBgYFxgXGBcYHBcYFxQXFxoYGhoYHCggGBolHBcYITEhJSkrLi4uFx8zODMsNygtLiwBCgoKDg0OGhAQGiwkHCQsLCwsLCwsLCwsLCwsLCwsLCwsLCwsLCwsLCwsLCwsLCwsLCwsLCwsLCwsLCwsLCwsLP/AABEIAKgBLAMBEQACEQEDEQH/xAAbAAACAwEBAQAAAAAAAAAAAAACAwEEBQYAB//EAEAQAAEEAQIEAwQHBwIFBQAAAAEAAgMRIQQxBRJBUWFxgRMikaEGFDJCUrHwIzNicsHR8UPhFSRUkrJTY4Ki0v/EABsBAAMBAQEBAQAAAAAAAAAAAAABAgMEBQYH/8QANREAAgEDAwIEBAUEAQUAAAAAAAECAwQREiExBUETIlGRMlJhgQYUQnGhFSMzscEkYtHh8P/aAAwDAQACEQMRAD8AwNCBv5AIZ89UbTN/h2ivAGFzVZ47mKTmy/JOyNwjYwySkXyj7viTsF5VSvJ8PY+n6f0NSp+LXemIT+KSNbcmnDmjcxvD+UeIF15rBVJN7S9z049Isq3lpz3E/wDGTLjSxCwLdI/DGeZKp1JR+OXsax6JaWy11mL9hZ9/UzPP4oY/cHgCN1m5zfCX3ZK6la0/LSpZj64Hs087G87HjVRdRXvgeXdKNwk8PZmrp2F9HhRYL4mTML4un2mnBafFerb3e+JHynU+i1LV6lujneI6LfyXo5PJpVGtmc+5lHxGAqyd+coGR2MmyOqAivQqnUnYdPmng2VPuWY5sdlLM5R3HwyAfasqWZyRYY0C968UGbbAEPu+6fPqgerD3EuAaas53Pggvdoa1hBusd/NBGUw96vY7IFwG+PGEEp5ZRc33sdEzfK07jDHn+iROdsHoxvYRkbY1rggzaBe5CGkxJATL3HR0QkyHlMTKG+qaLWTxb6oDO5V56JTNcZPcl7IDOAmQkHojInNMZJHVXXmkRGWRrDTt8djlBLCeWkdvJISymRJBYsJ5BS3K4jAwbTya5b4LkPLQ/shmMtWTY4XFt49029jnqy3OvB9hpy6re4hrB3cdl5F7Pse30GyVapqlwih7IRscwN53H9468vkP3f5Bv40vN3bTPoKlSN1PM3ilHt6jOERhrzY5eUftHh4sBv4m1Vk4o5Sq5axnLZNw6Tj4qThjh8Z+hW1XExI8tbGBCMtj+y1zjs6Stx1ryVwouEefN6nNBK6Xi3MsR7R7v6lfU6KWUtMb2vN4bG4tcwdwMfJVCcF8a+5rG6nSb8NrHytYLkBlZUpdRaeVz6p4JGGyNwHjpe6zloflMFou81IR0TXb1LspAP1hoAI5RMG/Ze1+zgO97rKDlB6H9jstbj83SdGrzgq8c0oAJG2/wAV79rW1R3Pibyh4NZo4vVRZIC7Uy4S2KOoacdeuUzaLQL9HkOB8MoyUqnY9Fpsk+V+aBOohluFl1HyCRO3CGC7G1V0SJ2JDqNDrn0QJpNZA1TDjOUyoPsNZJYyRXZIlpJhRt7/AOAglsN7O10kJMSAB3ymVyERjG6Qv3CY1MGxLz80FoGZtDohBF7iGP6qjTBPtaPmkLTlEde4QHYYxl7bIJbwKdps/wBkZLVTYfBARdoyRKSYTGFDJyTMLrGM2kEdhc0Yv0+BQmVFiIWk3nCbLk0jQZZHLtSkwfOQY4wTRyFQNvGwTomX9qkAnI6nhEYNeiHwcdTk39c65427iKN0tfxVTfmV8/ey3Z9t05eB0+U+72KT4pHyFrKjY04ds5xBpzubqcE/q1zZUI5fJvSjRjTgobvPqVJmsiH1fLrcZJXjPM4k8oJIogdfFVDVJ6/Y67uVGtHxKskox7AaPSGIe0kojw5XU4nsXb9cggK6ktXlR5TqxqTc6bSzsu7x9A/rDTJzhocOpaBzeZwGud5V5qVF6cF3NGjUitUpZXd/+Bmvic8FzHe64Ac2SHcpwHNcfdcNs1t1Sp4T3W5lGvVof26kcx7SQiZ/sdM8PI5pywNA/CHW4+HZG06i09j1bC3c68qiWFjudBxTTc0TXD8I/JddnU3aPlus0WqjkcLxOAh2F68WeRTexnTmm1VrRGy5AI69awmNciRIQR80y9KY3l5tgkRlR5BMBvO4QPUjzIDdm/BAOSxsDMD1FBCHHBGnj5UDm8jiQfBSRjAwE5QS8Hgyz3QGQH226ymOOJEwSWkE1gZI3qhEpiD73kmXwxMumbW+U8lqbFTQ0hFxlkGHZASLEbqQZy3LQZYuq8UjHOGV5JKNH4pmiWUeDbNg+B8EA3gJ8JG2wSEpJlWckmiEI2jjGxMT628s/mhoTWVuMfOAjBKiwIHb/kqKkSyJ2c9UZByR2f0ektw6ZUy4ZwTXmRt8Sdyzz0L/AGDPh7QWvnK+81+59rNY6WjLlhZRazmMry2m4w15PMAfHlIJ7KdUn8XAqNoqFWNWEc54+mxDpg1/N9prrw0AWbNlvNtsc+CaTlE6JWtHx9EY7rzSfKKftnvr9i03yjmDXAnHXNXg5rotNKgt5GSpUZ1HOjTf75x7I0udrXOa8l9WA/qD2J6hYuMmlJHLOqp05U6jyl7oY7RU8ujIwAHXygjH3hf2T4qXPbEjWDmqcUk9Pdt7MHiMLZ5XMGT7PlaQMDkbzA/9wq+xKUH4cd/U77K801nFPK7G39HNUJtO0HcCiOxCNTpzz6mfVbTVJ/UxPpBwotJNY6L2KFfKPi61F0pHOO0RXapmesA6S1epC1i/+HHOEnMfilqDh5xhJ1EZyqZGu4eSbpGtC1PAmXQm8K9Q1UE6jTeCMlQnuUhGe1dUG2oDc43QPIZBG/8AlIWUF7L3bSFqwyeXocphn0EPGcYTLX1JjfWKSE4i383TAKC1jueF13TEyJG3hME8A+zpA9WSWboExrpeiRGnuBI27B2TKQbWkC9/1ujIm8hRPNG+uyRMl6FeVnNsdt0ZNU9PIp4I/JMpbieYEm/8lUXhpBsjLjV1SZLeEWhCR2/NIz1HT8CHK4G6pJLLOKtI6Ti8Z5mzgFzHRmOTl3aD96utL5+6pOM3++x9r0yrTu7J0G8MztNqtPCxzvaC3AggcznG7+yHUGE31tck9dR4welQt7yWiE0sIf8AVWzNZI1zHNaLcyxzfaJPu16dFCqOGYtb+pjVtq0LnKbS7h/WAy8ReyyDGC4Oce5wW7dDjKlRctlnJtUnQ+KUsNexn6mAkkxhrAMgG7o9BR5XD0XTTkltJnn3c6EoNLZv9WOSz7PmbIZQWtaA+TlunYpoAOxObPXCzm8SSjydFtHxacKcZJ/uuAeFfSDnaWQsbG9t3jmJbf2h+IjqPglUt8PM3lF39hUtYqdLjue0jzHIZYBzA5kjG7e7mD7zD8tk5LbTL7M3truF1TVOptI6PTa+LUs3F9juFEJzpM4b3pedsFWX6PjocLthfep89U6RJPygN+jw6lW7/wBCI9IqPkM6HTx5c4fFZO7nLg76XQpS5E/WtOD7jC8/wtJWbrVPU9CPQIL4thcvFa20chHkPyTVSXzHQui2uN5Irv4zAP3sMkXiW4W8biquJZMan4bpT+Bpj/qEE7bieCuiF81tNHh3XQa1HdGFxHg5Zgi13QrRlweNKM6bxIxtTpK8PWlsmVGeSsZDtikzTShzLIFClJLwmC4V0/3THkrSdymWvoWImWeyREnhHpGWEYEnhlaRx7/5QarAUdDcpikJm33tMqPB7lpAcgZonqED7gXRN9R1QPG2xaimsUEmZuG5ELnbnYJBJJcC5Bmw6vnaCo7LcUYz1TyUpIqviIN1g9lecmqkmWIXE3QQZySPRvf+v8qsDcUdFBq+U0FkmcUqeVk6Ph3HC0b2FnVoxqck0q1ShLMWacer08n2o235BebU6fJfCz3bf8QVo7SZ6ThOlflpLD0LcUuSVtVietS/ES/XuinqeC6gX7KYStOeWT3vz29FGMPzLB6H5uxu46akeTL1s2ti5HVyMjwGjYjxvJCSVKWV3PQtbW0VPw4br6l9+oErQR+6maW75abFA/yu+RWSjp27o8CeqwvU3w2YMXCXlxDSWSxnyOOoXQ60cb8M+udaLis7xZqaTiOQHkQygnJFNcTubH2HHvsVjKG226Pn7zpLz4lD2Ls8IJ5pGBpO0sZ5CfOgWO87Cjb9L9zipdSuaHlrLP7gc727aggfxNB+bXlNRz+k6l1i2l8UDxkLquaV+NmNAvyt1/JLDXZEPrNFPFOmM+rho5vZNaD9+Z9nzpwA+AKWcvDfsQ7y9uNqccIMcVjAw976H2YmED4mm/JT4bfb3NF0u5m81Z4+5WMw/wCmmrvzNvzrl3WmmXzI0fR6be9QYziUYJDjLFYqpW8zR6iwPUKXCX0f7Ey6XXh5qU/5FanQs91zQIy66lhNtJ3yBg+lHwVwm91z9GQup1reShcRyizpNc6xFqaJd9iRuWvHn38FcZuPmiVedPt7yn4lEocZ4dROMd17NtX8SJ8JcUXQm4s5x7accdF1jT2JdigEAgmtsWP1SCW0hE8NmjkoyXGWwIaRsmPOSQ6sHzQLBXmkafA9B3TNIpomAWgUnhg/VaymGvJBiv0QGcCawQe9oL+ouY5yCguJ7Tijn4ICe5ee+h4JGCWWUtO3mOxCDWeyL3OLrogx3AcWbXZQNZ5EuYPS0y8vuSGNCrIss0K6qDLIMcrgUFNJlmPXOGOqeTN00WYuKkD0yk0mT4foaGk4y4nev7LKVGMuR6pQezN/RcWEnuSZB8l51xYLGY8np2XVqlKayzK1GlGnk5HfuJMtduGPOx/uvPmpd+UfZ1I0+pW+V8SHamFxIeP30Qz/AO4wfmaz4hY5X2f8HJ0u7ks21blcGpDpoNXGHFovr3B7LLVUpSxk76lWpby52Et+jzo8QzOYO12PgVfiZ5RMr2lNf3Ipk/8ACZ+roneLo23+SeUuDnasXvoGt4VL1m5B2jAZ+QU5+g417SkvLBEN4PA03I7mP8Rv81rGFRrZGVTrUI7JpFocR00ewC2jazlyeXW6znuIm+k8IcBS1/Is5f6rIsQauCbBA9VnK2lHg6qHV9+TK4nws6e5YRbD+8jP2XDr5HxWHxbPk+gp1ad7DRU+wj6nHJGGsNsk96N2LY/p+XKfRS5yTz3R5Vu6nT7twlvFsc2X2ul5nfbbbX+bcLstJaKuOzOX8QWkU9cf3OX1EOcZ817yPlYy9TOlabob7pmqaBa4jCBtJhB/c+qRIAl6IK0kePgmgFV1oDxTKyFBvjKYpcFh8lgXumZpFZkm9lI0aAmob+iCo5Yhz7zW6ZSQbWWQdggTfYsyj3TypYMo87leAFox5538kjSbyE5/YUQgSQEERLiUypSwsECOgcndAasnmtHUWqE2aLm3soMuOQg2+9oJzuKIpIrORTn90FJDYnkZGyBNI0dLrawd03uYyp+h0/D9SyeMxSZB28CvMu7ZvzR5PX6T1GVrUw+D0Yc0iCTEjcwv/G0dL/EvGksb9u59RfWyuIK4o8ki4H+2aCGnErfwn8QHa7STU1pf2N7a4V1S0T+JGvxDUe6HA4O1LWjTTPnb+UqbwYMnGXN3dsvSjaxaPHdxV9SrLxxzvvFbwtILsZTrVHyylLqybz/VdCppGOG9ypLM430tUol7Ge7mznr+sJ4NVJGpwfUFpFlTKCZjU24PoWgk9pHR7UvGvaOnzI97pN284Oa0kZZHMwY9nMCK7PFV8aPouN7zX1R7vW05QhVjyWuHn9pqmjY0/wD7m2tqe2lk9S/uWcZfQwdY0Amt82vo4bpHwXfBiuduR2VG2NiHEYPVIDxZeyMBnAYgrplPAnIEw90YGpCJGVi0y08jGVXu7poh87iJZDecoLihRNHa7SL5HOHN6IJT0gYrH67poe+RJFbnPRUUtw4Ty26z4+HkgmSzsF7QOBo97UNCw0Sxprv0SBtHq5diTaYs5FSAjIzkILi1we095PckqsjeFwXw5oOFBk1kHVPcBY28Eggl3Fu1B2SHoXYMNbWTaCN8jQBWEyf3Ac4+qZSwWNFrHNOCENZCUM7nVw61k7AyS8Za4btPdeXc2m7lE9bpnVp20tMt4lpnPs+MvdRaHtI5Xg498dCvIlSknsfR5tpzVeE8fQPWvDI2tuyAvQtaLe7Pm+rXcatTynKat3MXG/JexGODyVIpRsO95VBKR6SbtuUsgkebKpyJoFx3P6tAIdoR7179/BUKb2wd9wCTGey4b+P9tnV0yeKmDMnbjVHJuRgx4Ak7rxI/FFH1/WJtW0MD+GD/AJibt7Ng9QwK4/Cv3Lrr/oY59DD4iBzYK+hoPyo+CqfEYzm74z1XQUg9NoC9ApVMGtpeEO6pOcY8syblLhF7/g3qpVxTfDB0qq7FLV8O5bsLWLTM9TT3MjU6euloaN4TyZk7qOO6k6IrIpw5uqClsFMbxsgIiheEymODRtt2tCI3K0rTu7uqNIv0PRMJujjxQEmkTGCHfmkJvKLP1usD4eKMGejuObIDQ6+SkhpoS5p61nY5QUmWoIhWcIIbeSq4Fx9fipOjKRYZEQL3CDPUmytLNi6QaRiJZKdzgfmjA3FFmPUdP1aMGTgwi8+iYsIFzBW/VMaZa0muLfNJrJM6eTVh40RgOWE6EZPOCUpx2RX1fGObrlaRgooapSe7Kf1ix3VDccEGTCQsZFh1pFHhJZrokJrYce3VNEIfpcVg+NK0TPc7P6PPuly3u1Jmlj/nSENH7OSt3agt8vd5b+BK+e/V9j7TqzWmnFljhWdVqb6Y/If0TW0Edd3HFrFGDxyMg43XvW0/Kj4GpHzvJW0mgLyCutzSWWYtvhHSaHQMjaXvPK0dSvMub7Hlhyen0/pU7iWZLYB+te4c0LWsZ/6shoH+UbleZKq5PzPL+h9VCws7OP8AdxkXHr5wfdkhk8DzMJ8i4UjjlNB43Tar08FyHVsntjmmOUbtdg+ncLqo3c6ffKPN6j0KLi6lPdGHxXQFt4XtU60akco+RlTlSliRzWvhrO2VodFORQLq32QbYyDvnfPyQPgZIRSZMeRL4zg2mi8hBpIAOT+spCe26HxMHomZNsVy8tnzQVnIDaJxk/mgrdD44sb1/ZBm5DmEHe1JOPQZDICLJrwQDiHqPddXb5pDW6CdqA7HxTJ04ZTlibtvWf6pGqkzxiBAsWK+CA1NFU6fJonHzQWplhkuNkyHHc8AgQom7AQaIru5h1QappjGR2LSJcsFmOcN6V/VBlKDkQdRna0sB4eBsUpPgFImsDmgDKDN5DEgPp80ycDI5qzapA4HX/Rk7f1XPdrVSY7SWmuhlcrZRf2Jy4+Tm4+dL5t/Fj6H2nVP8dOYPDJQ3WzgnEjQ9h7gi8JS/wASfoerUSrWkZRLuq4QHm1vRvdCwfI3PTZSnlBR6WOBpc4igqndyqvSjosekPV5uTGn1BlIklHuH91F+LNBzh2vp1WeOy+7PYvLyFhDwqW83/BOt1zWuAe320oFCMfZZ/NXXwCUYtryvC9TG06TUuP71y/cTJrHtH7fTtbH3jtrmX/5eRTUVnMJZZ31ejWtWOmnyhmsbhoa4ukA54JPxNAssPexeOhCI+vbuedY1p2td21b4Wa45dRp2yVkjK6rSo6c9PY83rliottI4zjGno11Xvo+apPDOcnabTOyLWAzjFf5SFyE5lgpizgYxoAohBOW2LbXTyPdGB7kGTFgHsEBpJjN+7goB7bhOiDKPVMSk5DPbJE6QGgk0dkiuC5G+Pr+SDPEmWZYhlGDNSZRLS380GyeSrM6/Da0jWKwOjeANkzOSbZ6XJxskEdkLfH1GKTLTHRBBDAazfpRQVkSYQev+Ui1Jni88paBVIDG+WVng+O6DVMbDgWgmW49k59CVLM3EsMdYtIza3DjCZLYuP3XG9imW8NHVfR3V5GQlNaotHL8FRSZs6khk9uP7LUNDSTs14+yT6r5irFptrlM/QqSjeWelcozZ9KTyxySCOeK/ZvOA9t7X27eaM/qisp8nN02+/LN0a3AbeIaxnuuhc7+JosH1G6nw6UuHg9zw7WfmUkV388h5tSaDciGwST/ABVsPDdaKKSxD3OG86nQtouNHeXGxZa5xceQc076AxiFtbnoHVsOil8Y7f7OKxs1Ju6uF7mnpdJFpm/iecuccklCpVKvHBN91mKeMlr2jJ2uYc4SnRlSwzGw6lrnszlYmuY10eebTyBzf5HG/UX+a0ys5+ZHZ1yntC4ia/AD7OaaC/dvmZ/I8cw/OvRJS4kb30VXto1PoZnHtKQ83lfR289UEfnlWLhNo5rWsa1bMum2zLLr2JSOnA6F3dBEkelIsZ+BTEslF0vvX+sJm6jsSTzYQLGNxsILds7JEywxj2826RKeBYkrBGypIpxyMEoxWEMnT6lqM2FOCC1qpfCu6ZlGJT1Dqx6+KRrFFNzuf0Rg2WwTnGhQs9bSBJFj2WxQZN9hzXYyUEgRNAohA3uRKRdn9YQVHOCg+TNBB0KOxLpK9UsCwFG1xz80CbSLYhwbPXCMmbluHp2ijnrhSyZt5JYMnpSCWNEoI8QgjThipDjKZpEs8M1XKbB9EyKsMo7XSapksfs5Mgj9UvPu7TV548nb0vqs7WeM7CtRoZmNA5RqYx9mzUjB4O6+q8nTpl6M+vbsr+OW8Mzy4fh1bf4QAQPnXyVZf0Of+gr9NXYscP4e91lkZiB+1JIeZ5HXlGzUpzb2fsjSNlZ2Xnk9TLb9VHpmlseT1cdyV00LWVR5nweF1LrDqeWHBiv4hzGybXswpRisI+bk5SeWbf0f1QDhZGVxX1HVHJ2WFfw6iTC4nDy6s1/qxO9XNpw/JeLny/sz7yqvGsGvQqh/JPppDdFnsz5sND5EKlxJfcXTn4tlo7o0fpNpryvZ6fUTjg+J6pScKuTg+JMvzXpM5aTwZjI63SNmxT20gpPIpsuf1uqL07AvY5xQUmkN02n5qFH4JkSmkaA0JA2SZh4qbFTRkNrKkqMk2Zz2EqkzoQcTTjuECky8yQ/oJGGAzqQaB36f7pIWjAOojJGOm6YRklyIhB5qI8kM0lxsekFHYpAtx9FzQdvNIh7PAptkm0FvA1jqx3QTgEtvesIGngpOZlBunsSGZQGS0LIwK/qpMjxhJCQakmTEOVtDzKAl5mM9tvaCdJ6E4NoFLkH2ndMMDI2dR1QTn1NPQ68tq6+KpMxqUtXBv6Ljw70satCFTlCp1KtLhmg7jvav7Lk/p0MnX/VK6XJncQ42+t8eC2hZU49jnldVavxM53Wa7qQSupJLgmMGytBOS7OAnkuUcI3OGygOB7HosqyzFmEXiSZ03H3DkinG8b2kn+HYr52cMScT7/o1bxaTh6oz+MQfsXtaMxOEjK/D1/8AqWn1WVN4km+HsLpFRU7iVCRqaeYajTNcMms+Y3XbaVPCq6Wef16yazg43iOnIcbwvoM5PkYvGxi6mLJpB0xkZ08nZNHRCIej0xJukxVJ4Rv6XRXWFeMcnBOo8m9w/gTnVQx1XNVuqdPZs0p0K1b4Uah4E0YLmjzIXFLqUV2O2PRrhrgr6j6OGjsR4G1ceoQZlU6dXpcnJ8W4KW3Q812wkprKMIVXF6ZcmI7T0c4IVHTrHgoM2S6AA2gNWdjzpr+FFAacEwUHd/6JBJPAx+o7JZEolZovrXgg0FStOSEFRaCh6E/NIHhhRPznrt/ZMlrYQ424lBotkRKSKTBYY52Wg9Tt5qCeHgcXENxk/wC6CeWS0WMjKQs4ZI0ttJ2KBOeGJ5CDugvOQRZNFAPZFsOHf9WgyZLou56Kg1DWt/XoglsbG/qmQ0KncScnySKSK56WkUEwG7QDaNXh4N5Q0c82jr+EEzQvidsQa8F417Tw9SPf6FdOnUwzOileOV1XJERFKPxM2B8iMfBcKS3i++6PY6vRlRqxuqfHcjQaj6pLy76eXLD28PMJ7yWf1I9h+H1C2Uo8mlxbhgeOePNr0rO9T8sz4TqPTZ0pNpHIa/SnqF66eVk8uMsPcw5NF73imdaqbG1wzh5xjKvZLLOSpU1PCOti0kenj9pNv91o3J6ABeRdXzk9MD2ul9GnXalPgVrBJJ++e5jfuwxYdnbmPTyXleI3uvdn0U7q0sl4dNZkeHCmg/uWf/N9k48XgrN1P+72M/zvUJvMYYR4QBlHlfAduZji5vqCSCEJvOzyL+pVIbXMNhnOZXeymDeci2Pb9mQf38F2W1w4ft3OXqPTqNel41A5XjehMbjjZe9GWpZPl4PD0syg0FUXkVJKMplJFd8oqkFqI+F4rKlkyTJ1MovG1BARTFv2xkpld9yA8ADmwdt0gw87Eyv2AykOKB9pijYQPATY8E/0SE2CzJsjH6ygb2R7UPLjQ939dEBFY3YUb/kgTQ5o9EGY6B9DukTLIl+ThBSECMhyZecoLls77JAOjeNimZtDW4dv6IJ7DHJkoU1o3SG2LlcgqKFsLrQU1E1dFIUznmkdb9FnO5yei868S0nVYNqpsWvpNoHMd9YiFmqkZ0e3sV46ksuLPvrScK1LwancytLPG6MgDnhcfeaT78Tq38D2OxTlF59Jf7PJlTr9KralvBjNJqZNMOZp9tp+43Z4OHQpPEnvtI9mNS36hT25NR0UOpbzRuF9v7hddC8nS2lwfM9Q6JKLykZZ+jjgdgvSj1Cm0eFKxrJ4waYgj0rPaSZI2Hc9AFw172VXyx4PZ6b0fXPLRlGd7pBJKLld+7Z0iafvH+KvhuuRpNc7f7PZvr2NJK1t95d2Oja+UlsLuUD95OevdrOw8dypim+fY0o21Cxj4tbeYDtHomnleC89XE/NdKtarWVscc/xJ5sR4LE3CBGwzaZxLQPfjJJa5vUZ2K5Jpxema+56VvfUr+DpzS3F6yAezBjvAE0R8hbh6gEenippzedzjtE7a4dCXwsL6TxiSJj2ge+0H4r37KTccHy/VaKo3DSOKljyu04lLJkC7o/JUzq2wOay3eSROdgXwkdaCQ1JEubiut35oBPfIyJmCghvcraloO/mg1g2go3HFUd0mDwxojcSNvFBGpJD2s7pEZDc6wbq0EopSOyU0bJAh3SkDaLEYJG9ZSM3szxPLn8kByFFIK2QJxYPtB1QVpZBcDtgIwNbcke06HdAaXyTzXVbJk4LTCEGTygax6nKBinuA22SKS3Bgmo4QVKOxrwTX5lM5ZRwdlwZpYxvLl7jQyvHv6uNj3ujW8Zed9hep4jqCXNaYpKwWtcObHgav0XmaYtZex9Tb3FlJ4UsM5XVyOZLztDoZOoIoH0O4XXBKUcPdHtqMKsNLw0aei4009fYS3n/ANN//wCb7HHkspUWvqv5R4N10eVJupbP7DZIWlxLf+XlGbH2HX3H3fMWFOGl6r+Tmturzj/bu4jnfSeSD3Z2Z6EZDuxBCXga/hZ6ysaNdKdN7Aid8jhPM23n9xD2v77h808fpi9u7OG/u4W0fBobye2wWkj9s9zQ62jM0v4jv7Np7dyqSzhey/5MKFtGwpeNW3qP+AuI8R/04qEbdgPJeza2mlZkfJdQ6hUuJtt7GEZs+K9HSjzdzsfoyT7F97UfjS+d6njVg+h6EpOf0K0AuOIAfdlo9hbq+Vrz1y/3PcvGvz0fsecP+SgB35V71hvk8D8RtfmNjkp4PePbovTxk8SM0kc995SdvYLqaBQIfFLQyghrcFpDjdWeiB7pENbj+6QZ3FTScrdr9EFxWWFpjY/olgUxsl79UCRXZNaC3EeWWN0jPJWkBBrcJmiwFHQpAPcZY5vHqgnDwMdkBIhbMXJZAxkILWA44wRn5IE5YZXjjPjuqNG0FJshCSyHDICNs90EyiwmtukCfBfsV5bqTn7laaq6JGscla6rCZrjJe0swJF4/wBkzCccHZcM1QewDm5XNNtPYry72g5bpHqdHvo28nGfDJ1HMCTLCH3/AKkfune8jYrysNbJ/Zn08rCzuo5g8MiNzXsLWH21f6UgpwHhefUH0Szvvt9exh+WurLDg8r1MzVcGYTUbiw9WSA8o8n1t50t41ZJep3W3X4N6aqx9Rul4dqY/dLGyRXtztx/E03YKmVSD3WzNbyVjdU/M1kaJBEeRhExdkWARH3PbmyOtJ6fEWXt/wAnyv5qVq3ClLK9SrxWV0bR7xc6bD5hlrW/gaehPUojiT9Eux73RLODzWk9UjefpuXTMZBRb1rr3KLaovFbmcHXVWqdjnJYXbV1X0EbiLWzPjpQa5G6ThznuAaLN/D1WVa7hBZbLpUJ1XpijqNTL7KMaeL35XCq7XuT2AC+eqVXUm5y4PuOmWKt6euWyKWodytLWm8Ngj8XOFOcPAAuPqERjn77mNs/zN5Kt+mI36QkNY2MfdaB8AvoOnw8mT5brFfxLhs5X6xX+F6GcHnqGTkZJQXX0O1dFOD01F6RrJrxaRLh3Je8bX6IEkCHkeCRWENJxg7oJxuDyG97vfslkeRhrZ2/h+soJ35IcKABN9kCW5DwN6o9ki0wYpiUYBxwNcQdt0YI3BlGUDT2Cd5YQAPt3VQAAKB6Vyx0L9r3+WyDNr0PGXwpIekhtE9vNAMXNEHf1pMqLaAfCRQaPVMpSzyHA2jkoFJ5RZf1F4rdJmXBVaTdH4pGm3KGGEg4ygnUhsTeXfdMlvI1vEC01ZQ1kPDyb3C/pARQ5vQrkq2kJ9i6devQflZte1gm+0OV3RzcFebUsKkfh3R7lp+IpxWmothr4HkUJGTN7SCnAfzDK5HRlF8NHp/nbC6XnWCm7SOBv6rfXExq/haeZPv/AAEOn2DeVMqznV/djjY3qwDm5v5iclNKHdvJ6tGzsYw0LDyBpZ92gCNxwY5csd3onc+efFVLfd7/ALHl1+l1raXiWktvQtQxiM+698B/DRewjwG4HxWbWfqKHWd9F1Dcvxa2U7jTvrqTynzpyhtr1Nc9OqbhmSQ4M0UY6iIFx+WFDy+z+4vzdhQ+BZYULWta5zSWtP25n5c7+EefYIaxzu/Q5qlxXvnoprET0DAXCZwIaxtRNO5vd7hsCe3QLstqMpy/2K+uadjbulDl8mRxjVXZtfT0qapwwfCOTqT1M5t8w/DaWTpUTlg3Kpnptjo2Eu7KSG8IOU8u+/ggS3GwkEf0SIlsNfDjKklS3Pctf3QGcnpGkEGr6oHF7YCkmsVSBKOA2UR4pMTzkSyDfzQ2U5HmirwUgbyNPvdUyeD2W7UUBzyJDu+6C8Hi4kpBjAdgbJiGRO3wkTJHhW+f7JgwHOs77pjSwG2HNfC/igNXc9FN0G/YoaBxyQYufuMpE50lpooIMnuweW82ge6FSxEoNFNIdFD1SyS5ZHjVOacWgWiLW5cg4uRv0RoXoZyp44NPT8XPdS6FOXKI11I8MuQ8bPh6rGdlSltg2he3EN0y0ddFKKewH0XHU6bJbwZ6tt+Ia1J4Z4aFoH7KVzB+E05v/a669FwTo1I/Ej2Ydbtq/wDlime+qydtO/zY5v8A4uWWl/U119Ml5sYGxiRv/TMPdsZJ+ZVK2lL1MpXXTae6WQnyNsOkcZSNuauUeTRgLro2Es8HBcfiBQWmisIzOIcSLjV+i9yhQjSWEfL1q868tUmYeslJ/stpMKcTKNhZnUZbo+gB81rol6Haqc/lfsxbHnsfgUtEvQboz+V+zCfETnPwRol6CjCfGl+zGwMvob8knCXoTOlUX6X7MdK7vd9MFLRL0IVGp8r9mPaPdzlLw5ejIdKpn4X7MWRewPgjRL0ZSpVPlfsxHKSDv2Rol6M0VOefhfswoo6GAfVGiXoxSp1M/C/Zhad3nv2S8OXoxSoz+V+zLQjPVLRL0fsZeHP5X7MU6E9dk9EvRlqE3+l+zA6dRnsjRL0Y1Sn8r9mI1F9L+CNEvRmkaU+8X7MBnN0v1CPDl6MbpS+V+zHlp6jojw5ejI8Ofyv2ZOmbvYpPRL0Yp0pv9L9mOLTVDbqUaJejJ8Ofyv2ZSETg5PRL0NvDk18L9mW3X2N+SNEvRmSpT+V+zAMZGRulol6Mapz+V+zG6dx6+KWiXoyZ0Z/K/ZhPJ7FPRL0JVGfyv2YEAvCWiXoxyoz+V+zNCJtDP5I0S9GYOlUz8L9mSLGEtEvR+weHP5X7MQ+TKahL0Zaozx8L9mS547fJVpl6MSo1flfsw2OrIRpl6CdGo/0v2Z5s3TOU9MvRh4E/lfsy3BqGezo+09pbqO7OXlpttD2nBs4Nk1mhRNMvQ66VCiorxIPPfZl0cQgDfsz83Ju1wH7TGac8jlsEevgFMqWf0mqpW/yP2kBPrnXGW89DUB0mwJ01D3KL3ftL3I5fCtkKik86f4JcLfD8j9pDncUBAJEzd7HMxwHvg0MtNhlgE9aJBFgvEscfwJUrV8037SKL+IExj3XNf7l8psH9nH7Si55oc/tqFXmM2BYTUZbbP/7P/oHQtsbU37SHwz6drSHtmeecEEU08nt3OLSPaV+65WX3BO+UKMu6KdK2fEH7SFPfp+V1RzudUnKHkBtlxdHlsl00Uw73vk5RpnjdD0Wy4g/aRWdpwXOLAQwk8gcbcGjA5jtzGrNYs0MJaH3TOOuvP5IyS/Zn/9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2404" name="AutoShape 4"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2405" name="AutoShape 6"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2406" name="AutoShape 8"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2407" name="AutoShape 10"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pic>
        <p:nvPicPr>
          <p:cNvPr id="10240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488" y="-30163"/>
            <a:ext cx="4608512" cy="68865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3" name="Rectangle 3"/>
          <p:cNvSpPr>
            <a:spLocks noGrp="1" noChangeArrowheads="1"/>
          </p:cNvSpPr>
          <p:nvPr>
            <p:ph idx="1"/>
          </p:nvPr>
        </p:nvSpPr>
        <p:spPr>
          <a:xfrm>
            <a:off x="685800" y="1628775"/>
            <a:ext cx="3598863" cy="4114800"/>
          </a:xfrm>
        </p:spPr>
        <p:txBody>
          <a:bodyPr rtlCol="0">
            <a:normAutofit lnSpcReduction="10000"/>
          </a:bodyPr>
          <a:lstStyle/>
          <a:p>
            <a:pPr marL="0" indent="0" eaLnBrk="1" fontAlgn="auto" hangingPunct="1">
              <a:spcAft>
                <a:spcPts val="0"/>
              </a:spcAft>
              <a:buFont typeface="Arial" panose="020B0604020202020204" pitchFamily="34" charset="0"/>
              <a:buNone/>
              <a:defRPr/>
            </a:pPr>
            <a:r>
              <a:rPr lang="en-GB" altLang="en-US" sz="2800" dirty="0" smtClean="0">
                <a:latin typeface="Calibri Light" panose="020F0302020204030204" pitchFamily="34" charset="0"/>
                <a:cs typeface="Calibri Light" panose="020F0302020204030204" pitchFamily="34" charset="0"/>
              </a:rPr>
              <a:t>Symptoms: fever, rashes, muscle pain, malaise. Symptoms generally mild and last for 2-7 days. </a:t>
            </a:r>
          </a:p>
          <a:p>
            <a:pPr marL="0" indent="0" eaLnBrk="1" fontAlgn="auto" hangingPunct="1">
              <a:spcAft>
                <a:spcPts val="0"/>
              </a:spcAft>
              <a:buFont typeface="Arial" panose="020B0604020202020204" pitchFamily="34" charset="0"/>
              <a:buNone/>
              <a:defRPr/>
            </a:pPr>
            <a:r>
              <a:rPr lang="en-GB" altLang="en-US" sz="2800" dirty="0" smtClean="0">
                <a:latin typeface="Calibri Light" panose="020F0302020204030204" pitchFamily="34" charset="0"/>
                <a:cs typeface="Calibri Light" panose="020F0302020204030204" pitchFamily="34" charset="0"/>
              </a:rPr>
              <a:t>Often infection is asymptomatic, and the disease was considered of little importance  prior to 2007</a:t>
            </a:r>
          </a:p>
          <a:p>
            <a:pPr marL="0" indent="0" eaLnBrk="1" fontAlgn="auto" hangingPunct="1">
              <a:spcAft>
                <a:spcPts val="0"/>
              </a:spcAft>
              <a:buFont typeface="Arial" panose="020B0604020202020204" pitchFamily="34" charset="0"/>
              <a:buNone/>
              <a:defRPr/>
            </a:pPr>
            <a:endParaRPr lang="en-GB" altLang="en-US" sz="2800" i="1" dirty="0" smtClean="0"/>
          </a:p>
          <a:p>
            <a:pPr eaLnBrk="1" fontAlgn="auto" hangingPunct="1">
              <a:spcAft>
                <a:spcPts val="0"/>
              </a:spcAft>
              <a:defRPr/>
            </a:pPr>
            <a:endParaRPr lang="en-GB" altLang="en-US" sz="2800" dirty="0" smtClean="0"/>
          </a:p>
          <a:p>
            <a:pPr eaLnBrk="1" fontAlgn="auto" hangingPunct="1">
              <a:spcAft>
                <a:spcPts val="0"/>
              </a:spcAft>
              <a:defRPr/>
            </a:pPr>
            <a:endParaRPr lang="en-GB" altLang="en-US" sz="2800"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426" name="Picture 2" descr="Image result for zika rio olymp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531813"/>
            <a:ext cx="9477376"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28675" y="4392613"/>
            <a:ext cx="11233150" cy="27082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3428" name="Rectangle 2"/>
          <p:cNvSpPr>
            <a:spLocks noGrp="1" noChangeArrowheads="1"/>
          </p:cNvSpPr>
          <p:nvPr>
            <p:ph type="title"/>
          </p:nvPr>
        </p:nvSpPr>
        <p:spPr/>
        <p:txBody>
          <a:bodyPr/>
          <a:lstStyle/>
          <a:p>
            <a:pPr eaLnBrk="1" hangingPunct="1"/>
            <a:r>
              <a:rPr lang="en-GB" altLang="en-US" smtClean="0"/>
              <a:t>Zika virus</a:t>
            </a:r>
          </a:p>
        </p:txBody>
      </p:sp>
      <p:sp>
        <p:nvSpPr>
          <p:cNvPr id="103429" name="AutoShape 2" descr="data:image/jpeg;base64,/9j/4AAQSkZJRgABAQAAAQABAAD/2wCEAAkGBxQTEhUUExQWFRUXGBgYFxgXGBcYHBcYFxQXFxoYGhoYHCggGBolHBcYITEhJSkrLi4uFx8zODMsNygtLiwBCgoKDg0OGhAQGiwkHCQsLCwsLCwsLCwsLCwsLCwsLCwsLCwsLCwsLCwsLCwsLCwsLCwsLCwsLCwsLCwsLCwsLP/AABEIAKgBLAMBEQACEQEDEQH/xAAbAAACAwEBAQAAAAAAAAAAAAACAwEEBQYAB//EAEAQAAEEAQIEAwQHBwIFBQAAAAEAAgMRIQQxBRJBUWFxgRMikaEGFDJCUrHwIzNicsHR8UPhFSRUkrJTY4Ki0v/EABsBAAMBAQEBAQAAAAAAAAAAAAABAgMEBQYH/8QANREAAgEDAwIEBAUEAQUAAAAAAAECAwQREiExBUETIlGRMlJhgQYUQnGhFSMzscEkYtHh8P/aAAwDAQACEQMRAD8AwNCBv5AIZ89UbTN/h2ivAGFzVZ47mKTmy/JOyNwjYwySkXyj7viTsF5VSvJ8PY+n6f0NSp+LXemIT+KSNbcmnDmjcxvD+UeIF15rBVJN7S9z049Isq3lpz3E/wDGTLjSxCwLdI/DGeZKp1JR+OXsax6JaWy11mL9hZ9/UzPP4oY/cHgCN1m5zfCX3ZK6la0/LSpZj64Hs087G87HjVRdRXvgeXdKNwk8PZmrp2F9HhRYL4mTML4un2mnBafFerb3e+JHynU+i1LV6lujneI6LfyXo5PJpVGtmc+5lHxGAqyd+coGR2MmyOqAivQqnUnYdPmng2VPuWY5sdlLM5R3HwyAfasqWZyRYY0C968UGbbAEPu+6fPqgerD3EuAaas53Pggvdoa1hBusd/NBGUw96vY7IFwG+PGEEp5ZRc33sdEzfK07jDHn+iROdsHoxvYRkbY1rggzaBe5CGkxJATL3HR0QkyHlMTKG+qaLWTxb6oDO5V56JTNcZPcl7IDOAmQkHojInNMZJHVXXmkRGWRrDTt8djlBLCeWkdvJISymRJBYsJ5BS3K4jAwbTya5b4LkPLQ/shmMtWTY4XFt49029jnqy3OvB9hpy6re4hrB3cdl5F7Pse30GyVapqlwih7IRscwN53H9468vkP3f5Bv40vN3bTPoKlSN1PM3ilHt6jOERhrzY5eUftHh4sBv4m1Vk4o5Sq5axnLZNw6Tj4qThjh8Z+hW1XExI8tbGBCMtj+y1zjs6Stx1ryVwouEefN6nNBK6Xi3MsR7R7v6lfU6KWUtMb2vN4bG4tcwdwMfJVCcF8a+5rG6nSb8NrHytYLkBlZUpdRaeVz6p4JGGyNwHjpe6zloflMFou81IR0TXb1LspAP1hoAI5RMG/Ze1+zgO97rKDlB6H9jstbj83SdGrzgq8c0oAJG2/wAV79rW1R3Pibyh4NZo4vVRZIC7Uy4S2KOoacdeuUzaLQL9HkOB8MoyUqnY9Fpsk+V+aBOohluFl1HyCRO3CGC7G1V0SJ2JDqNDrn0QJpNZA1TDjOUyoPsNZJYyRXZIlpJhRt7/AOAglsN7O10kJMSAB3ymVyERjG6Qv3CY1MGxLz80FoGZtDohBF7iGP6qjTBPtaPmkLTlEde4QHYYxl7bIJbwKdps/wBkZLVTYfBARdoyRKSYTGFDJyTMLrGM2kEdhc0Yv0+BQmVFiIWk3nCbLk0jQZZHLtSkwfOQY4wTRyFQNvGwTomX9qkAnI6nhEYNeiHwcdTk39c65427iKN0tfxVTfmV8/ey3Z9t05eB0+U+72KT4pHyFrKjY04ds5xBpzubqcE/q1zZUI5fJvSjRjTgobvPqVJmsiH1fLrcZJXjPM4k8oJIogdfFVDVJ6/Y67uVGtHxKskox7AaPSGIe0kojw5XU4nsXb9cggK6ktXlR5TqxqTc6bSzsu7x9A/rDTJzhocOpaBzeZwGud5V5qVF6cF3NGjUitUpZXd/+Bmvic8FzHe64Ac2SHcpwHNcfdcNs1t1Sp4T3W5lGvVof26kcx7SQiZ/sdM8PI5pywNA/CHW4+HZG06i09j1bC3c68qiWFjudBxTTc0TXD8I/JddnU3aPlus0WqjkcLxOAh2F68WeRTexnTmm1VrRGy5AI69awmNciRIQR80y9KY3l5tgkRlR5BMBvO4QPUjzIDdm/BAOSxsDMD1FBCHHBGnj5UDm8jiQfBSRjAwE5QS8Hgyz3QGQH226ymOOJEwSWkE1gZI3qhEpiD73kmXwxMumbW+U8lqbFTQ0hFxlkGHZASLEbqQZy3LQZYuq8UjHOGV5JKNH4pmiWUeDbNg+B8EA3gJ8JG2wSEpJlWckmiEI2jjGxMT628s/mhoTWVuMfOAjBKiwIHb/kqKkSyJ2c9UZByR2f0ektw6ZUy4ZwTXmRt8Sdyzz0L/AGDPh7QWvnK+81+59rNY6WjLlhZRazmMry2m4w15PMAfHlIJ7KdUn8XAqNoqFWNWEc54+mxDpg1/N9prrw0AWbNlvNtsc+CaTlE6JWtHx9EY7rzSfKKftnvr9i03yjmDXAnHXNXg5rotNKgt5GSpUZ1HOjTf75x7I0udrXOa8l9WA/qD2J6hYuMmlJHLOqp05U6jyl7oY7RU8ujIwAHXygjH3hf2T4qXPbEjWDmqcUk9Pdt7MHiMLZ5XMGT7PlaQMDkbzA/9wq+xKUH4cd/U77K801nFPK7G39HNUJtO0HcCiOxCNTpzz6mfVbTVJ/UxPpBwotJNY6L2KFfKPi61F0pHOO0RXapmesA6S1epC1i/+HHOEnMfilqDh5xhJ1EZyqZGu4eSbpGtC1PAmXQm8K9Q1UE6jTeCMlQnuUhGe1dUG2oDc43QPIZBG/8AlIWUF7L3bSFqwyeXocphn0EPGcYTLX1JjfWKSE4i383TAKC1jueF13TEyJG3hME8A+zpA9WSWboExrpeiRGnuBI27B2TKQbWkC9/1ujIm8hRPNG+uyRMl6FeVnNsdt0ZNU9PIp4I/JMpbieYEm/8lUXhpBsjLjV1SZLeEWhCR2/NIz1HT8CHK4G6pJLLOKtI6Ti8Z5mzgFzHRmOTl3aD96utL5+6pOM3++x9r0yrTu7J0G8MztNqtPCxzvaC3AggcznG7+yHUGE31tck9dR4welQt7yWiE0sIf8AVWzNZI1zHNaLcyxzfaJPu16dFCqOGYtb+pjVtq0LnKbS7h/WAy8ReyyDGC4Oce5wW7dDjKlRctlnJtUnQ+KUsNexn6mAkkxhrAMgG7o9BR5XD0XTTkltJnn3c6EoNLZv9WOSz7PmbIZQWtaA+TlunYpoAOxObPXCzm8SSjydFtHxacKcZJ/uuAeFfSDnaWQsbG9t3jmJbf2h+IjqPglUt8PM3lF39hUtYqdLjue0jzHIZYBzA5kjG7e7mD7zD8tk5LbTL7M3truF1TVOptI6PTa+LUs3F9juFEJzpM4b3pedsFWX6PjocLthfep89U6RJPygN+jw6lW7/wBCI9IqPkM6HTx5c4fFZO7nLg76XQpS5E/WtOD7jC8/wtJWbrVPU9CPQIL4thcvFa20chHkPyTVSXzHQui2uN5Irv4zAP3sMkXiW4W8biquJZMan4bpT+Bpj/qEE7bieCuiF81tNHh3XQa1HdGFxHg5Zgi13QrRlweNKM6bxIxtTpK8PWlsmVGeSsZDtikzTShzLIFClJLwmC4V0/3THkrSdymWvoWImWeyREnhHpGWEYEnhlaRx7/5QarAUdDcpikJm33tMqPB7lpAcgZonqED7gXRN9R1QPG2xaimsUEmZuG5ELnbnYJBJJcC5Bmw6vnaCo7LcUYz1TyUpIqviIN1g9lecmqkmWIXE3QQZySPRvf+v8qsDcUdFBq+U0FkmcUqeVk6Ph3HC0b2FnVoxqck0q1ShLMWacer08n2o235BebU6fJfCz3bf8QVo7SZ6ThOlflpLD0LcUuSVtVietS/ES/XuinqeC6gX7KYStOeWT3vz29FGMPzLB6H5uxu46akeTL1s2ti5HVyMjwGjYjxvJCSVKWV3PQtbW0VPw4br6l9+oErQR+6maW75abFA/yu+RWSjp27o8CeqwvU3w2YMXCXlxDSWSxnyOOoXQ60cb8M+udaLis7xZqaTiOQHkQygnJFNcTubH2HHvsVjKG226Pn7zpLz4lD2Ls8IJ5pGBpO0sZ5CfOgWO87Cjb9L9zipdSuaHlrLP7gc727aggfxNB+bXlNRz+k6l1i2l8UDxkLquaV+NmNAvyt1/JLDXZEPrNFPFOmM+rho5vZNaD9+Z9nzpwA+AKWcvDfsQ7y9uNqccIMcVjAw976H2YmED4mm/JT4bfb3NF0u5m81Z4+5WMw/wCmmrvzNvzrl3WmmXzI0fR6be9QYziUYJDjLFYqpW8zR6iwPUKXCX0f7Ey6XXh5qU/5FanQs91zQIy66lhNtJ3yBg+lHwVwm91z9GQup1reShcRyizpNc6xFqaJd9iRuWvHn38FcZuPmiVedPt7yn4lEocZ4dROMd17NtX8SJ8JcUXQm4s5x7accdF1jT2JdigEAgmtsWP1SCW0hE8NmjkoyXGWwIaRsmPOSQ6sHzQLBXmkafA9B3TNIpomAWgUnhg/VaymGvJBiv0QGcCawQe9oL+ouY5yCguJ7Tijn4ICe5ee+h4JGCWWUtO3mOxCDWeyL3OLrogx3AcWbXZQNZ5EuYPS0y8vuSGNCrIss0K6qDLIMcrgUFNJlmPXOGOqeTN00WYuKkD0yk0mT4foaGk4y4nev7LKVGMuR6pQezN/RcWEnuSZB8l51xYLGY8np2XVqlKayzK1GlGnk5HfuJMtduGPOx/uvPmpd+UfZ1I0+pW+V8SHamFxIeP30Qz/AO4wfmaz4hY5X2f8HJ0u7ks21blcGpDpoNXGHFovr3B7LLVUpSxk76lWpby52Et+jzo8QzOYO12PgVfiZ5RMr2lNf3Ipk/8ACZ+roneLo23+SeUuDnasXvoGt4VL1m5B2jAZ+QU5+g417SkvLBEN4PA03I7mP8Rv81rGFRrZGVTrUI7JpFocR00ewC2jazlyeXW6znuIm+k8IcBS1/Is5f6rIsQauCbBA9VnK2lHg6qHV9+TK4nws6e5YRbD+8jP2XDr5HxWHxbPk+gp1ad7DRU+wj6nHJGGsNsk96N2LY/p+XKfRS5yTz3R5Vu6nT7twlvFsc2X2ul5nfbbbX+bcLstJaKuOzOX8QWkU9cf3OX1EOcZ817yPlYy9TOlabob7pmqaBa4jCBtJhB/c+qRIAl6IK0kePgmgFV1oDxTKyFBvjKYpcFh8lgXumZpFZkm9lI0aAmob+iCo5Yhz7zW6ZSQbWWQdggTfYsyj3TypYMo87leAFox5538kjSbyE5/YUQgSQEERLiUypSwsECOgcndAasnmtHUWqE2aLm3soMuOQg2+9oJzuKIpIrORTn90FJDYnkZGyBNI0dLrawd03uYyp+h0/D9SyeMxSZB28CvMu7ZvzR5PX6T1GVrUw+D0Yc0iCTEjcwv/G0dL/EvGksb9u59RfWyuIK4o8ki4H+2aCGnErfwn8QHa7STU1pf2N7a4V1S0T+JGvxDUe6HA4O1LWjTTPnb+UqbwYMnGXN3dsvSjaxaPHdxV9SrLxxzvvFbwtILsZTrVHyylLqybz/VdCppGOG9ypLM430tUol7Ge7mznr+sJ4NVJGpwfUFpFlTKCZjU24PoWgk9pHR7UvGvaOnzI97pN284Oa0kZZHMwY9nMCK7PFV8aPouN7zX1R7vW05QhVjyWuHn9pqmjY0/wD7m2tqe2lk9S/uWcZfQwdY0Amt82vo4bpHwXfBiuduR2VG2NiHEYPVIDxZeyMBnAYgrplPAnIEw90YGpCJGVi0y08jGVXu7poh87iJZDecoLihRNHa7SL5HOHN6IJT0gYrH67poe+RJFbnPRUUtw4Ty26z4+HkgmSzsF7QOBo97UNCw0Sxprv0SBtHq5diTaYs5FSAjIzkILi1we095PckqsjeFwXw5oOFBk1kHVPcBY28Eggl3Fu1B2SHoXYMNbWTaCN8jQBWEyf3Ac4+qZSwWNFrHNOCENZCUM7nVw61k7AyS8Za4btPdeXc2m7lE9bpnVp20tMt4lpnPs+MvdRaHtI5Xg498dCvIlSknsfR5tpzVeE8fQPWvDI2tuyAvQtaLe7Pm+rXcatTynKat3MXG/JexGODyVIpRsO95VBKR6SbtuUsgkebKpyJoFx3P6tAIdoR7179/BUKb2wd9wCTGey4b+P9tnV0yeKmDMnbjVHJuRgx4Ak7rxI/FFH1/WJtW0MD+GD/AJibt7Ng9QwK4/Cv3Lrr/oY59DD4iBzYK+hoPyo+CqfEYzm74z1XQUg9NoC9ApVMGtpeEO6pOcY8syblLhF7/g3qpVxTfDB0qq7FLV8O5bsLWLTM9TT3MjU6euloaN4TyZk7qOO6k6IrIpw5uqClsFMbxsgIiheEymODRtt2tCI3K0rTu7uqNIv0PRMJujjxQEmkTGCHfmkJvKLP1usD4eKMGejuObIDQ6+SkhpoS5p61nY5QUmWoIhWcIIbeSq4Fx9fipOjKRYZEQL3CDPUmytLNi6QaRiJZKdzgfmjA3FFmPUdP1aMGTgwi8+iYsIFzBW/VMaZa0muLfNJrJM6eTVh40RgOWE6EZPOCUpx2RX1fGObrlaRgooapSe7Kf1ix3VDccEGTCQsZFh1pFHhJZrokJrYce3VNEIfpcVg+NK0TPc7P6PPuly3u1Jmlj/nSENH7OSt3agt8vd5b+BK+e/V9j7TqzWmnFljhWdVqb6Y/If0TW0Edd3HFrFGDxyMg43XvW0/Kj4GpHzvJW0mgLyCutzSWWYtvhHSaHQMjaXvPK0dSvMub7Hlhyen0/pU7iWZLYB+te4c0LWsZ/6shoH+UbleZKq5PzPL+h9VCws7OP8AdxkXHr5wfdkhk8DzMJ8i4UjjlNB43Tar08FyHVsntjmmOUbtdg+ncLqo3c6ffKPN6j0KLi6lPdGHxXQFt4XtU60akco+RlTlSliRzWvhrO2VodFORQLq32QbYyDvnfPyQPgZIRSZMeRL4zg2mi8hBpIAOT+spCe26HxMHomZNsVy8tnzQVnIDaJxk/mgrdD44sb1/ZBm5DmEHe1JOPQZDICLJrwQDiHqPddXb5pDW6CdqA7HxTJ04ZTlibtvWf6pGqkzxiBAsWK+CA1NFU6fJonHzQWplhkuNkyHHc8AgQom7AQaIru5h1QappjGR2LSJcsFmOcN6V/VBlKDkQdRna0sB4eBsUpPgFImsDmgDKDN5DEgPp80ycDI5qzapA4HX/Rk7f1XPdrVSY7SWmuhlcrZRf2Jy4+Tm4+dL5t/Fj6H2nVP8dOYPDJQ3WzgnEjQ9h7gi8JS/wASfoerUSrWkZRLuq4QHm1vRvdCwfI3PTZSnlBR6WOBpc4igqndyqvSjosekPV5uTGn1BlIklHuH91F+LNBzh2vp1WeOy+7PYvLyFhDwqW83/BOt1zWuAe320oFCMfZZ/NXXwCUYtryvC9TG06TUuP71y/cTJrHtH7fTtbH3jtrmX/5eRTUVnMJZZ31ejWtWOmnyhmsbhoa4ukA54JPxNAssPexeOhCI+vbuedY1p2td21b4Wa45dRp2yVkjK6rSo6c9PY83rliottI4zjGno11Xvo+apPDOcnabTOyLWAzjFf5SFyE5lgpizgYxoAohBOW2LbXTyPdGB7kGTFgHsEBpJjN+7goB7bhOiDKPVMSk5DPbJE6QGgk0dkiuC5G+Pr+SDPEmWZYhlGDNSZRLS380GyeSrM6/Da0jWKwOjeANkzOSbZ6XJxskEdkLfH1GKTLTHRBBDAazfpRQVkSYQev+Ui1Jni88paBVIDG+WVng+O6DVMbDgWgmW49k59CVLM3EsMdYtIza3DjCZLYuP3XG9imW8NHVfR3V5GQlNaotHL8FRSZs6khk9uP7LUNDSTs14+yT6r5irFptrlM/QqSjeWelcozZ9KTyxySCOeK/ZvOA9t7X27eaM/qisp8nN02+/LN0a3AbeIaxnuuhc7+JosH1G6nw6UuHg9zw7WfmUkV388h5tSaDciGwST/ABVsPDdaKKSxD3OG86nQtouNHeXGxZa5xceQc076AxiFtbnoHVsOil8Y7f7OKxs1Ju6uF7mnpdJFpm/iecuccklCpVKvHBN91mKeMlr2jJ2uYc4SnRlSwzGw6lrnszlYmuY10eebTyBzf5HG/UX+a0ys5+ZHZ1yntC4ia/AD7OaaC/dvmZ/I8cw/OvRJS4kb30VXto1PoZnHtKQ83lfR289UEfnlWLhNo5rWsa1bMum2zLLr2JSOnA6F3dBEkelIsZ+BTEslF0vvX+sJm6jsSTzYQLGNxsILds7JEywxj2826RKeBYkrBGypIpxyMEoxWEMnT6lqM2FOCC1qpfCu6ZlGJT1Dqx6+KRrFFNzuf0Rg2WwTnGhQs9bSBJFj2WxQZN9hzXYyUEgRNAohA3uRKRdn9YQVHOCg+TNBB0KOxLpK9UsCwFG1xz80CbSLYhwbPXCMmbluHp2ijnrhSyZt5JYMnpSCWNEoI8QgjThipDjKZpEs8M1XKbB9EyKsMo7XSapksfs5Mgj9UvPu7TV548nb0vqs7WeM7CtRoZmNA5RqYx9mzUjB4O6+q8nTpl6M+vbsr+OW8Mzy4fh1bf4QAQPnXyVZf0Of+gr9NXYscP4e91lkZiB+1JIeZ5HXlGzUpzb2fsjSNlZ2Xnk9TLb9VHpmlseT1cdyV00LWVR5nweF1LrDqeWHBiv4hzGybXswpRisI+bk5SeWbf0f1QDhZGVxX1HVHJ2WFfw6iTC4nDy6s1/qxO9XNpw/JeLny/sz7yqvGsGvQqh/JPppDdFnsz5sND5EKlxJfcXTn4tlo7o0fpNpryvZ6fUTjg+J6pScKuTg+JMvzXpM5aTwZjI63SNmxT20gpPIpsuf1uqL07AvY5xQUmkN02n5qFH4JkSmkaA0JA2SZh4qbFTRkNrKkqMk2Zz2EqkzoQcTTjuECky8yQ/oJGGAzqQaB36f7pIWjAOojJGOm6YRklyIhB5qI8kM0lxsekFHYpAtx9FzQdvNIh7PAptkm0FvA1jqx3QTgEtvesIGngpOZlBunsSGZQGS0LIwK/qpMjxhJCQakmTEOVtDzKAl5mM9tvaCdJ6E4NoFLkH2ndMMDI2dR1QTn1NPQ68tq6+KpMxqUtXBv6Ljw70satCFTlCp1KtLhmg7jvav7Lk/p0MnX/VK6XJncQ42+t8eC2hZU49jnldVavxM53Wa7qQSupJLgmMGytBOS7OAnkuUcI3OGygOB7HosqyzFmEXiSZ03H3DkinG8b2kn+HYr52cMScT7/o1bxaTh6oz+MQfsXtaMxOEjK/D1/8AqWn1WVN4km+HsLpFRU7iVCRqaeYajTNcMms+Y3XbaVPCq6Wef16yazg43iOnIcbwvoM5PkYvGxi6mLJpB0xkZ08nZNHRCIej0xJukxVJ4Rv6XRXWFeMcnBOo8m9w/gTnVQx1XNVuqdPZs0p0K1b4Uah4E0YLmjzIXFLqUV2O2PRrhrgr6j6OGjsR4G1ceoQZlU6dXpcnJ8W4KW3Q812wkprKMIVXF6ZcmI7T0c4IVHTrHgoM2S6AA2gNWdjzpr+FFAacEwUHd/6JBJPAx+o7JZEolZovrXgg0FStOSEFRaCh6E/NIHhhRPznrt/ZMlrYQ424lBotkRKSKTBYY52Wg9Tt5qCeHgcXENxk/wC6CeWS0WMjKQs4ZI0ttJ2KBOeGJ5CDugvOQRZNFAPZFsOHf9WgyZLou56Kg1DWt/XoglsbG/qmQ0KncScnySKSK56WkUEwG7QDaNXh4N5Q0c82jr+EEzQvidsQa8F417Tw9SPf6FdOnUwzOileOV1XJERFKPxM2B8iMfBcKS3i++6PY6vRlRqxuqfHcjQaj6pLy76eXLD28PMJ7yWf1I9h+H1C2Uo8mlxbhgeOePNr0rO9T8sz4TqPTZ0pNpHIa/SnqF66eVk8uMsPcw5NF73imdaqbG1wzh5xjKvZLLOSpU1PCOti0kenj9pNv91o3J6ABeRdXzk9MD2ul9GnXalPgVrBJJ++e5jfuwxYdnbmPTyXleI3uvdn0U7q0sl4dNZkeHCmg/uWf/N9k48XgrN1P+72M/zvUJvMYYR4QBlHlfAduZji5vqCSCEJvOzyL+pVIbXMNhnOZXeymDeci2Pb9mQf38F2W1w4ft3OXqPTqNel41A5XjehMbjjZe9GWpZPl4PD0syg0FUXkVJKMplJFd8oqkFqI+F4rKlkyTJ1MovG1BARTFv2xkpld9yA8ADmwdt0gw87Eyv2AykOKB9pijYQPATY8E/0SE2CzJsjH6ygb2R7UPLjQ939dEBFY3YUb/kgTQ5o9EGY6B9DukTLIl+ThBSECMhyZecoLls77JAOjeNimZtDW4dv6IJ7DHJkoU1o3SG2LlcgqKFsLrQU1E1dFIUznmkdb9FnO5yei868S0nVYNqpsWvpNoHMd9YiFmqkZ0e3sV46ksuLPvrScK1LwancytLPG6MgDnhcfeaT78Tq38D2OxTlF59Jf7PJlTr9KralvBjNJqZNMOZp9tp+43Z4OHQpPEnvtI9mNS36hT25NR0UOpbzRuF9v7hddC8nS2lwfM9Q6JKLykZZ+jjgdgvSj1Cm0eFKxrJ4waYgj0rPaSZI2Hc9AFw172VXyx4PZ6b0fXPLRlGd7pBJKLld+7Z0iafvH+KvhuuRpNc7f7PZvr2NJK1t95d2Oja+UlsLuUD95OevdrOw8dypim+fY0o21Cxj4tbeYDtHomnleC89XE/NdKtarWVscc/xJ5sR4LE3CBGwzaZxLQPfjJJa5vUZ2K5Jpxema+56VvfUr+DpzS3F6yAezBjvAE0R8hbh6gEenippzedzjtE7a4dCXwsL6TxiSJj2ge+0H4r37KTccHy/VaKo3DSOKljyu04lLJkC7o/JUzq2wOay3eSROdgXwkdaCQ1JEubiut35oBPfIyJmCghvcraloO/mg1g2go3HFUd0mDwxojcSNvFBGpJD2s7pEZDc6wbq0EopSOyU0bJAh3SkDaLEYJG9ZSM3szxPLn8kByFFIK2QJxYPtB1QVpZBcDtgIwNbcke06HdAaXyTzXVbJk4LTCEGTygax6nKBinuA22SKS3Bgmo4QVKOxrwTX5lM5ZRwdlwZpYxvLl7jQyvHv6uNj3ujW8Zed9hep4jqCXNaYpKwWtcObHgav0XmaYtZex9Tb3FlJ4UsM5XVyOZLztDoZOoIoH0O4XXBKUcPdHtqMKsNLw0aei4009fYS3n/ANN//wCb7HHkspUWvqv5R4N10eVJupbP7DZIWlxLf+XlGbH2HX3H3fMWFOGl6r+Tmturzj/bu4jnfSeSD3Z2Z6EZDuxBCXga/hZ6ysaNdKdN7Aid8jhPM23n9xD2v77h808fpi9u7OG/u4W0fBobye2wWkj9s9zQ62jM0v4jv7Np7dyqSzhey/5MKFtGwpeNW3qP+AuI8R/04qEbdgPJeza2mlZkfJdQ6hUuJtt7GEZs+K9HSjzdzsfoyT7F97UfjS+d6njVg+h6EpOf0K0AuOIAfdlo9hbq+Vrz1y/3PcvGvz0fsecP+SgB35V71hvk8D8RtfmNjkp4PePbovTxk8SM0kc995SdvYLqaBQIfFLQyghrcFpDjdWeiB7pENbj+6QZ3FTScrdr9EFxWWFpjY/olgUxsl79UCRXZNaC3EeWWN0jPJWkBBrcJmiwFHQpAPcZY5vHqgnDwMdkBIhbMXJZAxkILWA44wRn5IE5YZXjjPjuqNG0FJshCSyHDICNs90EyiwmtukCfBfsV5bqTn7laaq6JGscla6rCZrjJe0swJF4/wBkzCccHZcM1QewDm5XNNtPYry72g5bpHqdHvo28nGfDJ1HMCTLCH3/AKkfune8jYrysNbJ/Zn08rCzuo5g8MiNzXsLWH21f6UgpwHhefUH0Szvvt9exh+WurLDg8r1MzVcGYTUbiw9WSA8o8n1t50t41ZJep3W3X4N6aqx9Rul4dqY/dLGyRXtztx/E03YKmVSD3WzNbyVjdU/M1kaJBEeRhExdkWARH3PbmyOtJ6fEWXt/wAnyv5qVq3ClLK9SrxWV0bR7xc6bD5hlrW/gaehPUojiT9Eux73RLODzWk9UjefpuXTMZBRb1rr3KLaovFbmcHXVWqdjnJYXbV1X0EbiLWzPjpQa5G6ThznuAaLN/D1WVa7hBZbLpUJ1XpijqNTL7KMaeL35XCq7XuT2AC+eqVXUm5y4PuOmWKt6euWyKWodytLWm8Ngj8XOFOcPAAuPqERjn77mNs/zN5Kt+mI36QkNY2MfdaB8AvoOnw8mT5brFfxLhs5X6xX+F6GcHnqGTkZJQXX0O1dFOD01F6RrJrxaRLh3Je8bX6IEkCHkeCRWENJxg7oJxuDyG97vfslkeRhrZ2/h+soJ35IcKABN9kCW5DwN6o9ki0wYpiUYBxwNcQdt0YI3BlGUDT2Cd5YQAPt3VQAAKB6Vyx0L9r3+WyDNr0PGXwpIekhtE9vNAMXNEHf1pMqLaAfCRQaPVMpSzyHA2jkoFJ5RZf1F4rdJmXBVaTdH4pGm3KGGEg4ygnUhsTeXfdMlvI1vEC01ZQ1kPDyb3C/pARQ5vQrkq2kJ9i6devQflZte1gm+0OV3RzcFebUsKkfh3R7lp+IpxWmothr4HkUJGTN7SCnAfzDK5HRlF8NHp/nbC6XnWCm7SOBv6rfXExq/haeZPv/AAEOn2DeVMqznV/djjY3qwDm5v5iclNKHdvJ6tGzsYw0LDyBpZ92gCNxwY5csd3onc+efFVLfd7/ALHl1+l1raXiWktvQtQxiM+698B/DRewjwG4HxWbWfqKHWd9F1Dcvxa2U7jTvrqTynzpyhtr1Nc9OqbhmSQ4M0UY6iIFx+WFDy+z+4vzdhQ+BZYULWta5zSWtP25n5c7+EefYIaxzu/Q5qlxXvnoprET0DAXCZwIaxtRNO5vd7hsCe3QLstqMpy/2K+uadjbulDl8mRxjVXZtfT0qapwwfCOTqT1M5t8w/DaWTpUTlg3Kpnptjo2Eu7KSG8IOU8u+/ggS3GwkEf0SIlsNfDjKklS3Pctf3QGcnpGkEGr6oHF7YCkmsVSBKOA2UR4pMTzkSyDfzQ2U5HmirwUgbyNPvdUyeD2W7UUBzyJDu+6C8Hi4kpBjAdgbJiGRO3wkTJHhW+f7JgwHOs77pjSwG2HNfC/igNXc9FN0G/YoaBxyQYufuMpE50lpooIMnuweW82ge6FSxEoNFNIdFD1SyS5ZHjVOacWgWiLW5cg4uRv0RoXoZyp44NPT8XPdS6FOXKI11I8MuQ8bPh6rGdlSltg2he3EN0y0ddFKKewH0XHU6bJbwZ6tt+Ia1J4Z4aFoH7KVzB+E05v/a669FwTo1I/Ej2Ydbtq/wDlime+qydtO/zY5v8A4uWWl/U119Ml5sYGxiRv/TMPdsZJ+ZVK2lL1MpXXTae6WQnyNsOkcZSNuauUeTRgLro2Es8HBcfiBQWmisIzOIcSLjV+i9yhQjSWEfL1q868tUmYeslJ/stpMKcTKNhZnUZbo+gB81rol6Haqc/lfsxbHnsfgUtEvQboz+V+zCfETnPwRol6CjCfGl+zGwMvob8knCXoTOlUX6X7MdK7vd9MFLRL0IVGp8r9mPaPdzlLw5ejIdKpn4X7MWRewPgjRL0ZSpVPlfsxHKSDv2Rol6M0VOefhfswoo6GAfVGiXoxSp1M/C/Zhad3nv2S8OXoxSoz+V+zLQjPVLRL0fsZeHP5X7MU6E9dk9EvRlqE3+l+zA6dRnsjRL0Y1Sn8r9mI1F9L+CNEvRmkaU+8X7MBnN0v1CPDl6MbpS+V+zHlp6jojw5ejI8Ofyv2ZOmbvYpPRL0Yp0pv9L9mOLTVDbqUaJejJ8Ofyv2ZSETg5PRL0NvDk18L9mW3X2N+SNEvRmSpT+V+zAMZGRulol6Mapz+V+zG6dx6+KWiXoyZ0Z/K/ZhPJ7FPRL0JVGfyv2YEAvCWiXoxyoz+V+zNCJtDP5I0S9GYOlUz8L9mSLGEtEvR+weHP5X7MQ+TKahL0Zaozx8L9mS547fJVpl6MSo1flfsw2OrIRpl6CdGo/0v2Z5s3TOU9MvRh4E/lfsy3BqGezo+09pbqO7OXlpttD2nBs4Nk1mhRNMvQ66VCiorxIPPfZl0cQgDfsz83Ju1wH7TGac8jlsEevgFMqWf0mqpW/yP2kBPrnXGW89DUB0mwJ01D3KL3ftL3I5fCtkKik86f4JcLfD8j9pDncUBAJEzd7HMxwHvg0MtNhlgE9aJBFgvEscfwJUrV8037SKL+IExj3XNf7l8psH9nH7Si55oc/tqFXmM2BYTUZbbP/7P/oHQtsbU37SHwz6drSHtmeecEEU08nt3OLSPaV+65WX3BO+UKMu6KdK2fEH7SFPfp+V1RzudUnKHkBtlxdHlsl00Uw73vk5RpnjdD0Wy4g/aRWdpwXOLAQwk8gcbcGjA5jtzGrNYs0MJaH3TOOuvP5IyS/Zn/9k="/>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3430" name="AutoShape 4"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3431" name="AutoShape 6"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3432" name="AutoShape 8"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3433" name="AutoShape 10" descr="data:image/jpeg;base64,/9j/4AAQSkZJRgABAQAAAQABAAD/2wCEAAkGBxQTEhUUEhQVFhQXGBwYGBgYFxgXGBcYHBgXGBgcHBgcHCggHBwlHBcXITEhJSkrLi4uGB8zODMsNygtLisBCgoKDg0OGhAQGiwkHCQsLCwsLCwsLCwsLCwsLCwsLCwsLCwsLCwsLCwsLCwsLCwsLCwsLCwsLCwsLCwsLCwsLP/AABEIAKgBLAMBIgACEQEDEQH/xAAcAAABBQEBAQAAAAAAAAAAAAADAQIEBQcGAAj/xAA8EAABAwIDBQYEBgEDBAMAAAABAAIRAyEEEjEFBkFRYQcTInGBkaGxwfAUMkLR4fEjM1JyFSRikhdDU//EABoBAAMBAQEBAAAAAAAAAAAAAAABAgMEBQb/xAAvEQACAgIBAwMCBQMFAAAAAAAAAQIRAyESBAUxIkFREzJhcZGx8COBoRRCUsHR/9oADAMBAAIRAxEAPwDYniR1UHE1svuikwSoeMfIWqRtFA21M0cuc/RQdp4sCRlkfx/Smvw5DbO4THD+1zzajXuIdP3wWsUmbQSZGrPqBragBLX3AadI1kJveGo3O2QdJuPirGjkAygBrvQSFRY3GOoES6WOcYFvDotVs3WybhMLVefE/TTn1vqdFb4XAsjQeyqtmbXpHR2usq9GIa4CCPRTOyJ2Um3dmtjNyuUj9oB9OniKYloJpOB1DuB9Um8mNhpaL2+i47E7YNLZdU3ANcAdDA/ZUl6bZaXptnf19pNy5psLW/lV1fabHu1FuOpEfuscbt/FYl4o0A5znWAGp/bzVrQ3S2oLwJ/5j6LCXUYcbpsiMoe1s2GhjmkCD8l6mcz7arFsFvTVw9Q06wc17XQQeBC0/dneNlYAg+KP51Wq4yVx2Ok1cTrcMy5hFfispUOnWkSCnC9tYWdfJlXyWNCo1wk2KUVRoSoQgcv2Ud+IGYiRbqlxJ4ln3qbUbJugU8QJsj5kqFVAX9EoclrOAuodKtdUUlZKcCNF4P5zKe10/NCa25KQg4Q3GEzvLwkNTnP31QOgzqIcQTey8HXhEZUHDRDrN/UEiRwBlTO7GnLiq2niOBUhuKBshoGmNxIl0SvMqgWlI6mNULImMkByXWyFSYUVvxSYhtTTiI4qOysb81MeNVFyXlNDR7D15sQjtpoQn2UgO6/JDEyRV+ChnEAOyubM2FpT8ZVIHThCg1XtiZ/tJIIqybVeSYVBtXZzxnq0vEP1BtyD5IWLx5MsLp+B9+SotvbSfRZmY8tIk2PBbQi0bwg0cXvZt+oHFrA7POgmfZVGBq47HTh4OYDPL5bABEXib6K/3H2/+JxrziA19QMJY7KMxAmROhOi7na+1aNACpVLWSOOsWkLy+s7hOE3CCKfr2nox7aVHG4Et74EAmxmWkjrzV7snfg5bkzprC62jtnC4x2U5KjBzbIn1Gq4Pf8A3Q/C/wCel/puddotknSOinpe5ScuGRbJfKCtO0X+1d72upeK/rcLmq22PxGGp4RpI7zETJ1AgC/uuRNU6SrDdui9+JpNpmHZgQeUXPwXdm6h8HWtGMuoc/Slo2PYe61DZ7e9BJcBd51v5I+0N98PSN36DhfVUfaFtKpSwQYXGXECYgxMm8rNm4hlR2Yj8ogDhC8Xpem/1Kc5SZvKSh6V5NqpbDwWNBxHdU3moJzEXNoHlos3xNF+zcb3UnunHMwz+mdPMaLoeyvaRyupSckyL2EyYHVR+2PB/wClWm4OX0N/or6bJPB1HBv8P/BS1Hmv58mj7u4sVKeo89JHkrpkBZ52aY7NTA6Xldu6pIMH4L3prYpreiYabSqurgSXlw5/0loVoY2pNpIdJ48FNo1xHn96pbRO0VdFzw6Nb+Su2uESUEATMXT64tZJuwk7IuIqgyg06R4n76pcViJLZaGgXMaHknUqocYj1sQqH4QrMTe5hTKLpVdiKEugR1t98/irHDsIF/qkxSqhKgE+Sr8U4zaeQi3uplRsm2nHio76UHnw5IQ4jm1ssa9eh+4U3DV8w/lV73g2m8f2iYQEankENCa0S3CJj9k0Mi6UcZSValtVJISnVkJHOHNQ/wATA1H15IdDEh0xfzHyT4lcS1pVLEjgn0zxUClTvr99VLpP4KWiGgzkNOEIb0hHqRvofJQ8VSc5xLYA5FTmJzyAmO6D1SQfDccjceyr6lOmT4mkEcjb46K0dEKHWpzqkmKLOcxlNzy6GNDSIuJIA0jr1XLb24f/AAukaA8hw5LSBR5qg3hwLXMILZB1W0J7o6IT3Rm3ZA/Dh1Vr4FebTqWRo31mfNXnaNsx9Sm3um58pmDOmq4fehzcNimVKDB/jINxYnjK1HdrefD46lIIY8fnYSJH7jqvC63DPDm+pEItL+mzHthVzSrh48MmHNNgCbTAjQrTtu1zUwTpDHzTJkERp18l7efdqg8AzDnOAa4cJNwptTYtF1EU3tzQCL3J4n35Lj6nqIZZRnVP3LhBxTRgKLhMQ6m9r2GHNMgrQ6HZ8yv3jmP7vxkNHIDoVR7Z3AxVE+Fvet5tsfVpXpx6vDPV/qcLwTjujuKNVu1cAc3hcOosQslxdI0qjm/7SW+xhEoYyvQzNa59PN+YXbK7vczaeDxDGYbEUgXwbuAIcec81lFS6ZNrcf2NHJZaT0xeyGnNZ7XQSA1wPQyrHtoxWVlGmG+EuJPKw/lWuz93aOz6tXEhxFI04aNcpvKyHbu16mJql1R5cJOWdAOFlniSzZ/qR8Kv2KyPhj4vydluHtQsZewC7nFbyACWvnhbnbksi3YqZnCnwmSeQ8+C6bF4FzqtOlTPhBzk6Oy8JPpC+ixtOCZ0Y2pQTNSf+WjldkAhxkfnNp4eitqkPABtGkcP4XM4bFmpSaxwOdujjpHornA2USVESQbvsoIP6Ty4c7padcuuLjgqqpiXVKrjDsjW6jSx5+annEBrQW/2lRLiGqtgtMAlptNwfNeptiTABJm1h6Kr2jtSGwLuvb74KFhNt8HER9/VPg2hqDaOlYOJhMdX0jyVe3ajA27hPJVlbeKm3iPvqhQYLG2X20MSGUyQetvVc7S2m8mTMGCOUHVVG0d7KZlpcBNpBsqmlvEwZWtdPEzHH6LSMUls1jBJbNSo0OP3dPzxPvdc9sreum9sSJ0iVe08fTdoZnhrp9Fk4tGMoteT1Wtb6JpJPHyH8/ulY9h0IM9b2T6bQkI5/F4kA5SHSLnqddVIwOKDHGTB+/hKdjqALiYkm3ROOGAEmfILTVGtqi6oVAY9wprJjoqXZtWw+/RXFByxkqMJKh9ilTHW9049VJAtNsp7B9whtSlvUoAkuo8ULEtt1T6rzCi0nG6SEkRcTUyjWAqcbSa6QXHXTh6q6x9LMNFQV9kuJLiJm3ktoV7m8K9yk3i3bZVYSAC7y6rK9t7uVKDszZt6EH0W+YfDZW319vVVO3tkiowwPJNqM9MpqM9SMd2VvLiH1KFGpUOQPaOTuQl3NahtplejRL6TnPdBMOANo6ALJdv4E4XEh0WDg4DgYIMLbNjYv8ZhW1Q3KHCwdey+e7hg+nJNLQsLabjJ7Me2LvjWp1CajiWOcXOixBJWr7K2mK9Nr2uDp15wsi3y2JUw9ZxdGV7jBAtzhT9zt5e68DjHIlaT6OHUR549P/D/AAFhyOMuE2d1vJuvQxU/oqcCNf5Wabf3Zr4N+a7mDSo0ER58lpuD2l3mrm6SHA8fL2VxTe17MjoMj0IXBj6jN00uE/HwzbJgjPa8lV2dbWbjcN3VWHOaMrgbzyKzHfvY7cNinMY0tYRmHLjIHRdbucHYLFV5oVDSLjlewSAATaOI/Zc92g7x/i62RrCGsNpBDieMjh5LtwJrO+H2s5su8fq8lPshgZTqVnOywIY3/e79gpmxd4KrKofmk2EEWI5QqSuypZrmuECAIKkUNkYgnw0an/qR816qzKNb0ZRnJUomy4PbNLKDnbMAkA2k8hr7q0o7aDT4nsAJkAXOXS/U8lkmy9xsdVBMd0D/ALyRPoPqurwu4GKygPxDRzytJ+ZCH3DAvuf/AGdcZcvMTsH7xUoMkFvLnxXB47f/ADSBYAmAOHRW1Ls1Lv8AUxTzzDAG/OVPwfZhgmOGYPfHBzpHqBCyl3PEvsQNtfav1M9rb31ahysDidAAJPlCCza+MpmTRqDzY79lt+H2DQpGaVCmwxGZrQ0+4U38M0C4auaXdMl6QvW/9xiVLZm1azQ5lNwDrjxNb6kEqwwXZ9jawmvVbSta+c+RAIHxK1wVWtIByxwiyj43atGld9RongSBf1XPLuGaXuHH5bMzw3ZQ6/eYgnllbHvMoWL7K3sjLWJmw8MQeGh0Xe1t78HBJr0xFj4gD7cVFO/eDFMv71pAsQLn/wBdVl/qOob03+gvp4/4ziK3ZtjKDc9Os1zhcNgiT5yoeBG02Zj3L5bN5FucXutT2DvFRxTXOp1A5o1GhHQg3Cs21mGwDY56rSPcM8NN/qUoV9rZiuH32rUnxVa5pmSHCD7FdjsntEY8AG3CV2GO2PRqfmYwyOIBsuTxXZlh3NIp5qZmQ4Ek+V9QuzH3VeMkQ9Xvsu8JtFtVwIcIPAHy4cF0DabXCPs81i+J2Rj9m1fCHVqYE52gkRxBHBdZulveKpAJAPEcF6WPLDKrgxfd40zQKVFoFlIpv9VDpVDEghHa+0hDMmiWX+y8DKhMq35cf7UoPACloloVtUh0fFTGCVGp1Q4+FTCpZLFqUdITMmVSALIL0iUyO5soPQQprQo76USqTKTIYw41T30pHJHcItwQ4BTsqzJ+0nYTXAuAuBZQOy7fAUv+1xLw1ojuibXk+En1ELSNv4MOaQZPyWM707sPa/MwHmp6nAs8PxNpJtKUfP7mi75bsHGtMw2D4DErMMbuHi6biA1rhzDh8ua7Dd/tFy5KOLaWEANNT9LuEkcF3mG2nhXxFVhJuPEPgvBUs/TPj+4SjDJt+TBKmz8ZRMFr2nUXB+q63Zm1sS1rGYmm6mwH8+VxJt5QFqmIwlB0A5SdRICBtPEYZtJzarmBgEEkx81OXqPq6lFDhj47TZG2b3bqIFFzHiPDBHulwm7GFZ/kyMc4anUz5lYVWc8YmocI9+UPORzSR4ZsrfB4jaP6a1SDrF/hELePbcj3BiWVy9mbi7C0IksFug0S/wCFzb5WwsO2ltXabW5KlR+V1tANOExKBT2ZjqwAc+oWkcXuj2VLtmVunQc37Jm61dp4elTmrWptHVwCp6/aDs5jZ74OPJoJ+QWWYfcOs6C4m6kt3Cc380ngumHa37sKyP2/ydy7tWwQBjP5ZDf6KixXa/8A/lhzr+pwFvQG653HbnFgMNJhRxsJuZsDLNzmm/OFqu1xXnf9xcMv4FttTtExuItQYKTeYGZ3ubfBQ8RtLalWmA6s6GngA0nzIF12m7OwaZAlq6+jsKmNR/fmuhdFghpopwS+5sytuD2jWYBUrvI0sGtInqACht7PXwXVC49dVtGH2e1psLIz8I3TRaRhih9sUS5Q+LMLp9nj9b84+ik//HZDDmJDjoFstRjBYFK6iI9FXo+A9H/Ewg7m16TS5r3NmxgkTxixuo2H2bj6IBpVKgy3DQ4x7TBW21cCHWy9RIsvVdlNywI5IlixS8ofDH+RlWE7SMVRcBXpNMG5EtJ9NF2WzO0fB1LOeWafmBFz10Kj7xbpNqNc6LxxHFZlX3bLXOFR4pt/SSCQeltFwZe2Y3uANZF42j6EFPO20Fp06hZHvxsCpg8T+JpNPdOMvj9LpuY4Aqd2eb6kuo4SreMwD51AHhHnZaLtzBd/QfTIkOaR7iF5cXPpst/xodqa0Ue6u3O+pAA3hdVg2EC6xncuvVwmIdQrDKWnjxHAjoVtOBxmZgIHDRfR8lKKkvcUnasfUpg3RWiQUFzkakpM2Gw0DzUyVDo20RT5qWZsntumVBZOZUkLxfyUEAgzkgVCRqpTXIL6XNNFJkF1TMoWIdlvMBWrMOqzaeEzADr7rSLRpFqyNjK+Zo9/b0QDswVBcTbjqf4UrD4eGwbwFNovhVdeC+VeDg9vbhMqXa3guO2h2dvbdmYHUR81uVWs2QhYmg1/8I5J/cg5p/cj57r7s4pjwe8fm4EOdPvNkI7qYmoTmc53HxEmbdeK3Cvs4OdpobT5qezZjImAlwxLdDccfwZ9uDumWUHGq39VpA9brrcPs6mBDWAX5K9olvdZYgNkR8ZUOpTE20VKXsgUvZFJt/ZQfSENzFrgYAkmbI+ysE0BrSwtgTcR8FaiReYTqldpykODjfS9k+Tqh83VA24NoMRPmq7alXK4DLInQfurOpjA0C2qDUpioM0T048kJ/IJu7ZDwzW1RdvG4MEI9TYbDFhrM8PJGwWGykchMWi/1U+nSJPn0Scq8ClOvAGngGtADbeil93pIQi8tN1JNayhtmbbGmR5IUEm+iJUq280lF9hKQEathwHAp7nT6qaGSndwOiOQuRApUp4FJUo21U0GBAUOvUgdU0xp2RO4EQVyu8+zKbrloNrNiAfu912NJzYlUu3nNY0nUxaVrB7Nsb2YRtWk7C4kPpjKWuzN5Aj6Lft2sf+Iw9OrN3MHuRdYtvxTMyRB1IOo85Wldl73HBUgSCIMRrqdV4/dIKLT/ElR45JRX5nHdpuajj6dSPC5gHSWkz81325+0s9MQZsOvsuf7YcMHYam6DmbUEHkHWPpopO5FFraDPF44uRcEHpwXV26fLBXwUruSZ3rpNwlZVBNjP8KrfWexuge3S0Try1S4GvOvMjSDK7OJPEvO+AHmnFx5IFAT6Ke2I0WbMnoJTqeyK0yUDDiwk24KXFtFDM2Bp1ASvVhOiQNANgvMN0AMFlFxB6SrM05UapRBQmNMp8SwtEjihUHF3HQ/FW1ala+iA2jrA9h7rRSNVLQwYeyK0FHpMOiR9ODIU2RZHdSmUXDNm3zTHg/wAJ7CQOqY2RQyHlp0cbf8tEf8Lwhec2dUJ+Gky1zgZ5nXj99EDsWthZaQImOP3oqnCYPI6Jm/pHurfNUDgTeJtpm6lOdh5yuDQM35gNJCalQ1KiJXoZwP6j4omEw2VS6dH3RWU+SXITkMbQ+CM2n0S94BYIjSpszbIOIoglE7sBHqDimOYSLIsdgCwEJtXDzp5p2hUim6yY7oCLWS1KtlKyTqo1ZqQkyufWdJCr62Yz6Rrr1VtUpRdQMTUbBbN/dapmsRGvMCOH36KqrgVsSym4EtFyAYmBN/kpGGw9Rr5N23m9uiZjqD/ztIa8aHzVryaLTMp3yqmu6tVc3KZIgnSLQrvsPxRPf05s2HCdBIIPxChb1bNIa/OSdT6zJhTOw/IfxAmHgtMf+MGPjK4e5x/p3+QZFWRfkdpvhs018LUaRJg6c9R8Vx+4+GrBviBa3TxC0e67LevHPoYd9RonJc/8f1fBc5uhvCcW25DCDcDlwWXaWuEvmy7/AFO0ZFoaQIgyZlA2UDLjoJ49LII2g1gcA5rn9NZK9hJpvAzSTcgxxEn2lenWia0dFhOikGtH9KJhXj4fwpRIWLOdkqldGYeC9SZeyKAOKzZkwRahYiRBjVS54ITqcosExzSo4N7KS1nh6popoADl5p/dRolc3+157DHFA7FJgIQZKe16dHRAEapThAA43Vg9iE6lKpMaYANlHpYbikFOyMawDQIuk2JsE+mCFHqmNB/Kmxfom4mmIhCYJgGPkWH0RmhMw1O1uCI4wgGBqMvKSm5Ee6Sgk+KOCBhyOMJvBPfUgwSlJBQIi9zJlSmiF4GE174GiAuxjqhvAsFHZJ1UmhV1nQpKgTGRsRTlvFUZwpD5PDUafErog6yj4hkXieiqMqLjKiqOMymCLeX30VTtzabWCc0GLAQpe1MUBmEXC4baxzmS1xcT6ea3hG9nTjheyq3ixxc10lpbBgAyQofY1VAxr2f7qZPs4fup+O2Me4c6LAepPlxVJ2WUD/1EAktyseeU6AD4z6Lk7kv6b/InP98aNo23TFSjUY+zS0jpBBBWFbCrgObToZ2vuKhnwug+Ej0W91R4Hh/5Y9IWGboYdpxzwz8udwb5SY+i8/tTfNg9TidlsMd3Vc50zEhscfNdDgGuc8OdIJvPCPojHBttmBnzHwVjs/BTwgDj08l7spI1nNE/CVZAP2VPaZvZBoURw+qNkK52zkbLZqKBZRcM6R1KOHcFkzFikJrm6QiNavRdIQkJ+VFYzmvTCVisC5tkjmwEXivVTCAsiVBaYQ21HHXgiPqyvA6FUUezdU4cVGrunznRGozlumDQriPh8U1gzX+iG+rBR2O4pB4HEeiZiJA4GU8CZnig1GD2QCEonkkBk3Q6FYB0FHnimNgXDVPZTgJwCfHNAWR6lNEdTtqlICaXwgAffcD7ornSqXaGOy6edtfRS8Jipuq46stx1ZLyXTqgXi608UzvrdVJIrHWuouMFv3UsMEKFiD7eSa8jXkqMRgA8zMTcqJisMwWtHlc+qssUzwkgkQPVcrtOg57CWVIdyK6IbOmG/coN98Q1lN2R3iHCZVd2UvdiKzy+C5mXxQA6L2kahU+9tCu1t7j9VxZdT2ObINOm7EH/wCywv8ApaTw81wd0lWPixzb+okvZGibSrtp0ajiJDGk+wkrGNwf8mLqPa2GucSBykkgfFajvoCcJXY1wbmpuuT0Wc9l7b2FydVz9qScpMVepf3NZdhiRJFojVCoYksMD42v0VjRqZmi19EF7RN+K9Wyb+Sbg32RwJvKraZP9fNOJdJi4lS0Q0dAKWU2RA66ILrzWc1hZhY1ruSIBeyUAJG62QIIHSkqN5L1NyV5gJEgKRdoU9zJSByUPEJlDGsGiZXbHRODkldunNAwTnDQpWCbALxp8Qo9HVUMXEsUgOJaF4siOaJUMRdKxNiBAdRgqTlugl3BAIh1KRz2RGkiQVKjigVLmydlXYQNkX1RAdE0CyCJm6Qg5YhV2ooKbiBaECRWYjA6T/SK2mA60aIrjNigkQSVdmlsWtW4Jo1lK+n/AGlY8DVABBUsgVnJznAhQsRiY01HxTSGkDxjXR0PJcZt6g6YBIN7AR/a67/qYIIiHLn9qYSpHeXN4LeIH9rbHp7OjFp7Mg3tYWEjNcm4la72f7L/AA+EptN3RJ5Sb/VZxvPsx4xVMljmsztJJEiMw4rbMKBlBbEQvI7q25pewmvW2Z/2t1W9w1hdD3PAaBx5z0hRt1djOoUmvAJ0M+abvYXYnHtoin4KNy7WSRddtsrABrA0C3I6Lp7bj+nh5PyyvDsm7HrksvAj1nVH49ElJrR+X9gpVOnb4Lrb2ZN7sjtfe9vL6o7GJDhT190UU1LZLZfMfdOJXl5YnOIxlrLwHFKvJCHUwOK8HTPFIvIA81giOKQgQvLyAA1QhNefivLypFIO3EBsjmmhgIkLy8gPADEVI6/sisqAxrBXl5OtD9ghePRNDW+q8vJCEcQmineUq8gBNEM1JtIkcOISLyaGkODCBMphqry8hDQgCFiAYSLyaGiPTxDSLmCEOvUB00+YXl5XRpQhAfBaQ0cQTp+4QKtRrTDGkn/dflqAvLya8jRUYjBucTlkk6R8VYQcoBJJiCeq8vKmy2yrx2B7wQRMaSucxm0cXhv+3YQQ64c6S5snhwiUq8m8cMmpq0a43ei73U2WWDxyXkyXG5J6ldLWeGWgRMBeXkpeaMpu5A20xOYKVScD5ry8pZmyQx9kN9Ery8oJP//Z"/>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103434" name="Rectangle 3"/>
          <p:cNvSpPr>
            <a:spLocks noGrp="1" noChangeArrowheads="1"/>
          </p:cNvSpPr>
          <p:nvPr>
            <p:ph idx="1"/>
          </p:nvPr>
        </p:nvSpPr>
        <p:spPr>
          <a:xfrm>
            <a:off x="-36513" y="4652963"/>
            <a:ext cx="9001126" cy="4673600"/>
          </a:xfrm>
        </p:spPr>
        <p:txBody>
          <a:bodyPr/>
          <a:lstStyle/>
          <a:p>
            <a:pPr eaLnBrk="1" hangingPunct="1"/>
            <a:r>
              <a:rPr lang="en-GB" altLang="en-US" sz="2800" smtClean="0">
                <a:solidFill>
                  <a:schemeClr val="bg1"/>
                </a:solidFill>
              </a:rPr>
              <a:t>From 2007: outbreaks in various Pacific islands, and a rise in complications from the virus: Guillain-Barré syndrome</a:t>
            </a:r>
          </a:p>
          <a:p>
            <a:pPr eaLnBrk="1" hangingPunct="1"/>
            <a:r>
              <a:rPr lang="en-GB" altLang="en-US" sz="2800" smtClean="0">
                <a:solidFill>
                  <a:schemeClr val="bg1"/>
                </a:solidFill>
              </a:rPr>
              <a:t>2015: starts to appear in Asia (few cases) and  South America, notably Colombia and Brazil. Brazil notes rise in microcephaly cases</a:t>
            </a:r>
            <a:endParaRPr lang="en-GB" altLang="en-US" sz="2800" i="1" smtClean="0">
              <a:solidFill>
                <a:schemeClr val="bg1"/>
              </a:solidFill>
            </a:endParaRPr>
          </a:p>
          <a:p>
            <a:pPr eaLnBrk="1" hangingPunct="1"/>
            <a:endParaRPr lang="en-GB" altLang="en-US" sz="2800" smtClean="0"/>
          </a:p>
          <a:p>
            <a:pPr eaLnBrk="1" hangingPunct="1"/>
            <a:endParaRPr lang="en-GB" altLang="en-US" sz="280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pPr eaLnBrk="1" hangingPunct="1"/>
            <a:endParaRPr lang="en-US" altLang="en-US" smtClean="0"/>
          </a:p>
        </p:txBody>
      </p:sp>
      <p:sp>
        <p:nvSpPr>
          <p:cNvPr id="104451" name="Content Placeholder 2"/>
          <p:cNvSpPr>
            <a:spLocks noGrp="1"/>
          </p:cNvSpPr>
          <p:nvPr>
            <p:ph idx="1"/>
          </p:nvPr>
        </p:nvSpPr>
        <p:spPr>
          <a:xfrm>
            <a:off x="573088" y="4383088"/>
            <a:ext cx="7886700" cy="3725862"/>
          </a:xfrm>
        </p:spPr>
        <p:txBody>
          <a:bodyPr/>
          <a:lstStyle/>
          <a:p>
            <a:pPr marL="0" indent="0" eaLnBrk="1" hangingPunct="1">
              <a:buFont typeface="Arial" panose="020B0604020202020204" pitchFamily="34" charset="0"/>
              <a:buNone/>
            </a:pPr>
            <a:r>
              <a:rPr lang="en-GB" altLang="en-US" sz="2800" smtClean="0">
                <a:latin typeface="Calibri Light" panose="020F0302020204030204" pitchFamily="34" charset="0"/>
                <a:cs typeface="Calibri Light" panose="020F0302020204030204" pitchFamily="34" charset="0"/>
              </a:rPr>
              <a:t>Microcephaly is when a baby’s head doesn’t develop to its full size. It can be a complication of Zika virus  if women are infected during pregnancy. Microcephaly reduces life expectancy and brain function is affected. The condition cannot be treated. </a:t>
            </a:r>
          </a:p>
        </p:txBody>
      </p:sp>
      <p:pic>
        <p:nvPicPr>
          <p:cNvPr id="104452" name="Picture 4" descr="Microcephaly-comparison-500p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388" y="263525"/>
            <a:ext cx="67437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pPr eaLnBrk="1" hangingPunct="1"/>
            <a:r>
              <a:rPr lang="en-GB" altLang="en-US" smtClean="0"/>
              <a:t>Zika virus</a:t>
            </a:r>
          </a:p>
        </p:txBody>
      </p:sp>
      <p:sp>
        <p:nvSpPr>
          <p:cNvPr id="105475" name="Content Placeholder 2"/>
          <p:cNvSpPr>
            <a:spLocks noGrp="1"/>
          </p:cNvSpPr>
          <p:nvPr>
            <p:ph idx="1"/>
          </p:nvPr>
        </p:nvSpPr>
        <p:spPr/>
        <p:txBody>
          <a:bodyPr/>
          <a:lstStyle/>
          <a:p>
            <a:pPr eaLnBrk="1" hangingPunct="1"/>
            <a:r>
              <a:rPr lang="en-GB" altLang="en-US" sz="2800" smtClean="0">
                <a:latin typeface="Calibri Light" panose="020F0302020204030204" pitchFamily="34" charset="0"/>
                <a:cs typeface="Calibri Light" panose="020F0302020204030204" pitchFamily="34" charset="0"/>
              </a:rPr>
              <a:t>Latency period: not known, thought to be 2-7 days</a:t>
            </a:r>
          </a:p>
          <a:p>
            <a:pPr eaLnBrk="1" hangingPunct="1"/>
            <a:r>
              <a:rPr lang="en-GB" altLang="en-US" sz="2800" smtClean="0">
                <a:latin typeface="Calibri Light" panose="020F0302020204030204" pitchFamily="34" charset="0"/>
                <a:cs typeface="Calibri Light" panose="020F0302020204030204" pitchFamily="34" charset="0"/>
              </a:rPr>
              <a:t>Transmission route: Aedes mosquitoes thought to be the main route, some evidence for sexual and mother-to-child transmission</a:t>
            </a:r>
          </a:p>
          <a:p>
            <a:pPr eaLnBrk="1" hangingPunct="1"/>
            <a:r>
              <a:rPr lang="en-GB" altLang="en-US" sz="2800" smtClean="0">
                <a:latin typeface="Calibri Light" panose="020F0302020204030204" pitchFamily="34" charset="0"/>
                <a:cs typeface="Calibri Light" panose="020F0302020204030204" pitchFamily="34" charset="0"/>
              </a:rPr>
              <a:t>How many people have Zika? Not known (remember the disease is often asymptomatic). 70 countries have reported outbreaks. An estimate give up to 4 million 2016 in the Americas</a:t>
            </a:r>
          </a:p>
          <a:p>
            <a:pPr eaLnBrk="1" hangingPunct="1"/>
            <a:r>
              <a:rPr lang="en-GB" altLang="en-US" sz="2800" smtClean="0">
                <a:latin typeface="Calibri Light" panose="020F0302020204030204" pitchFamily="34" charset="0"/>
                <a:cs typeface="Calibri Light" panose="020F0302020204030204" pitchFamily="34" charset="0"/>
              </a:rPr>
              <a:t>Basic reproductive number: various papers give ranges from 2-10. </a:t>
            </a:r>
          </a:p>
          <a:p>
            <a:pPr eaLnBrk="1" hangingPunct="1"/>
            <a:endParaRPr lang="en-GB" altLang="en-US" sz="2800" smtClean="0">
              <a:latin typeface="Calibri Light" panose="020F0302020204030204" pitchFamily="34" charset="0"/>
              <a:cs typeface="Calibri Light" panose="020F03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pPr eaLnBrk="1" hangingPunct="1"/>
            <a:r>
              <a:rPr lang="en-GB" altLang="en-US" smtClean="0"/>
              <a:t>Estimates for the R0 for the sexual, mosquito route, and the combined R0 in Colombia</a:t>
            </a:r>
          </a:p>
        </p:txBody>
      </p:sp>
      <p:pic>
        <p:nvPicPr>
          <p:cNvPr id="106499" name="Picture 2" descr="Fig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2197100"/>
            <a:ext cx="6948487" cy="11385550"/>
          </a:xfrm>
          <a:noFill/>
        </p:spPr>
      </p:pic>
      <p:sp>
        <p:nvSpPr>
          <p:cNvPr id="4" name="TextBox 3"/>
          <p:cNvSpPr txBox="1"/>
          <p:nvPr/>
        </p:nvSpPr>
        <p:spPr>
          <a:xfrm>
            <a:off x="-36513" y="6381750"/>
            <a:ext cx="2808288" cy="522288"/>
          </a:xfrm>
          <a:prstGeom prst="rect">
            <a:avLst/>
          </a:prstGeom>
          <a:solidFill>
            <a:schemeClr val="bg1"/>
          </a:solidFill>
        </p:spPr>
        <p:txBody>
          <a:bodyPr>
            <a:spAutoFit/>
          </a:bodyPr>
          <a:lstStyle/>
          <a:p>
            <a:pPr eaLnBrk="1" hangingPunct="1">
              <a:defRPr/>
            </a:pPr>
            <a:r>
              <a:rPr lang="en-GB" sz="1400" dirty="0">
                <a:latin typeface="+mn-lt"/>
              </a:rPr>
              <a:t>Gao et al. (2016) Scientific reports. </a:t>
            </a:r>
          </a:p>
          <a:p>
            <a:pPr eaLnBrk="1" hangingPunct="1">
              <a:defRPr/>
            </a:pPr>
            <a:r>
              <a:rPr lang="en-GB" sz="1400" dirty="0">
                <a:latin typeface="+mn-lt"/>
              </a:rPr>
              <a:t>Doi:10.1038/</a:t>
            </a:r>
            <a:r>
              <a:rPr lang="en-GB" sz="1400" dirty="0" err="1">
                <a:latin typeface="+mn-lt"/>
              </a:rPr>
              <a:t>srep</a:t>
            </a:r>
            <a:r>
              <a:rPr lang="en-GB" sz="1400" dirty="0">
                <a:latin typeface="+mn-lt"/>
              </a:rPr>
              <a:t>/28070</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pPr eaLnBrk="1" hangingPunct="1"/>
            <a:r>
              <a:rPr lang="en-GB" altLang="en-US" smtClean="0"/>
              <a:t>Zika virus</a:t>
            </a:r>
          </a:p>
        </p:txBody>
      </p:sp>
      <p:sp>
        <p:nvSpPr>
          <p:cNvPr id="107523" name="Content Placeholder 2"/>
          <p:cNvSpPr>
            <a:spLocks noGrp="1"/>
          </p:cNvSpPr>
          <p:nvPr>
            <p:ph idx="1"/>
          </p:nvPr>
        </p:nvSpPr>
        <p:spPr/>
        <p:txBody>
          <a:bodyPr/>
          <a:lstStyle/>
          <a:p>
            <a:pPr eaLnBrk="1" hangingPunct="1"/>
            <a:r>
              <a:rPr lang="en-GB" altLang="en-US" sz="2800" smtClean="0">
                <a:latin typeface="Calibri Light" panose="020F0302020204030204" pitchFamily="34" charset="0"/>
                <a:cs typeface="Calibri Light" panose="020F0302020204030204" pitchFamily="34" charset="0"/>
              </a:rPr>
              <a:t>Why is a disease that before was of no importance now a major concern?</a:t>
            </a:r>
          </a:p>
          <a:p>
            <a:pPr eaLnBrk="1" hangingPunct="1"/>
            <a:r>
              <a:rPr lang="en-GB" altLang="en-US" sz="2800" smtClean="0">
                <a:latin typeface="Calibri Light" panose="020F0302020204030204" pitchFamily="34" charset="0"/>
                <a:cs typeface="Calibri Light" panose="020F0302020204030204" pitchFamily="34" charset="0"/>
              </a:rPr>
              <a:t>What causes the  over 1500 microcephaly cases in Brazil? Is it Zika? Why don’t we see it in other countries?</a:t>
            </a:r>
          </a:p>
          <a:p>
            <a:pPr eaLnBrk="1" hangingPunct="1"/>
            <a:r>
              <a:rPr lang="en-GB" altLang="en-US" sz="2800" smtClean="0">
                <a:latin typeface="Calibri Light" panose="020F0302020204030204" pitchFamily="34" charset="0"/>
                <a:cs typeface="Calibri Light" panose="020F0302020204030204" pitchFamily="34" charset="0"/>
              </a:rPr>
              <a:t>Can Zika be controlled?</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GB" sz="3600" dirty="0" smtClean="0">
                <a:cs typeface="Calibri Light" panose="020F0302020204030204" pitchFamily="34" charset="0"/>
              </a:rPr>
              <a:t>Why is a disease that before was of no importance now a major concern?</a:t>
            </a:r>
            <a:br>
              <a:rPr lang="en-GB" sz="3600" dirty="0" smtClean="0">
                <a:cs typeface="Calibri Light" panose="020F0302020204030204" pitchFamily="34" charset="0"/>
              </a:rPr>
            </a:br>
            <a:endParaRPr lang="en-GB" dirty="0" smtClean="0"/>
          </a:p>
        </p:txBody>
      </p:sp>
      <p:sp>
        <p:nvSpPr>
          <p:cNvPr id="108547" name="Content Placeholder 2"/>
          <p:cNvSpPr>
            <a:spLocks noGrp="1"/>
          </p:cNvSpPr>
          <p:nvPr>
            <p:ph idx="1"/>
          </p:nvPr>
        </p:nvSpPr>
        <p:spPr/>
        <p:txBody>
          <a:bodyPr/>
          <a:lstStyle/>
          <a:p>
            <a:pPr eaLnBrk="1" hangingPunct="1"/>
            <a:r>
              <a:rPr lang="en-GB" altLang="en-US" sz="2800" smtClean="0">
                <a:latin typeface="Calibri Light" panose="020F0302020204030204" pitchFamily="34" charset="0"/>
                <a:cs typeface="Calibri Light" panose="020F0302020204030204" pitchFamily="34" charset="0"/>
              </a:rPr>
              <a:t>Aedes distribution</a:t>
            </a:r>
          </a:p>
        </p:txBody>
      </p:sp>
      <p:pic>
        <p:nvPicPr>
          <p:cNvPr id="108548" name="Picture 2" descr="Image result for aedes zi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6025"/>
            <a:ext cx="9144000" cy="375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pPr eaLnBrk="1" hangingPunct="1"/>
            <a:endParaRPr lang="en-US" altLang="en-US" smtClean="0"/>
          </a:p>
        </p:txBody>
      </p:sp>
      <p:sp>
        <p:nvSpPr>
          <p:cNvPr id="3" name="Content Placeholder 2"/>
          <p:cNvSpPr>
            <a:spLocks noGrp="1"/>
          </p:cNvSpPr>
          <p:nvPr>
            <p:ph idx="1"/>
          </p:nvPr>
        </p:nvSpPr>
        <p:spPr/>
        <p:txBody>
          <a:bodyPr/>
          <a:lstStyle/>
          <a:p>
            <a:pPr eaLnBrk="1" hangingPunct="1"/>
            <a:r>
              <a:rPr lang="en-GB" altLang="en-US" sz="2800" smtClean="0">
                <a:latin typeface="Calibri Light" panose="020F0302020204030204" pitchFamily="34" charset="0"/>
                <a:cs typeface="Calibri Light" panose="020F0302020204030204" pitchFamily="34" charset="0"/>
              </a:rPr>
              <a:t>It is not a surprise that a disease that previously occasionally spread from a wildlife reservoir spreads like wildfire once it is introduced in a semi-urban environment with abundant vectors, and an R0 well above 1</a:t>
            </a:r>
          </a:p>
          <a:p>
            <a:pPr eaLnBrk="1" hangingPunct="1"/>
            <a:endParaRPr lang="en-GB" altLang="en-US" sz="2800" smtClean="0">
              <a:latin typeface="Calibri Light" panose="020F0302020204030204" pitchFamily="34" charset="0"/>
              <a:cs typeface="Calibri Light" panose="020F0302020204030204" pitchFamily="34" charset="0"/>
            </a:endParaRPr>
          </a:p>
          <a:p>
            <a:pPr eaLnBrk="1" hangingPunct="1"/>
            <a:r>
              <a:rPr lang="en-GB" altLang="en-US" sz="2800" smtClean="0">
                <a:latin typeface="Calibri Light" panose="020F0302020204030204" pitchFamily="34" charset="0"/>
                <a:cs typeface="Calibri Light" panose="020F0302020204030204" pitchFamily="34" charset="0"/>
              </a:rPr>
              <a:t>A particular worry:</a:t>
            </a:r>
          </a:p>
        </p:txBody>
      </p:sp>
      <p:sp>
        <p:nvSpPr>
          <p:cNvPr id="4" name="Title 1"/>
          <p:cNvSpPr txBox="1">
            <a:spLocks/>
          </p:cNvSpPr>
          <p:nvPr/>
        </p:nvSpPr>
        <p:spPr>
          <a:xfrm>
            <a:off x="781050" y="517525"/>
            <a:ext cx="7886700" cy="1325563"/>
          </a:xfrm>
          <a:prstGeom prst="rect">
            <a:avLst/>
          </a:prstGeom>
        </p:spPr>
        <p:txBody>
          <a:bodyPr anchor="ctr">
            <a:normAutofit fontScale="90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GB" sz="3600" smtClean="0">
                <a:cs typeface="Calibri Light" panose="020F0302020204030204" pitchFamily="34" charset="0"/>
              </a:rPr>
              <a:t>Why is a disease that before was of no importance now a major concern?</a:t>
            </a:r>
            <a:br>
              <a:rPr lang="en-GB" sz="3600" smtClean="0">
                <a:cs typeface="Calibri Light" panose="020F0302020204030204" pitchFamily="34" charset="0"/>
              </a:rPr>
            </a:br>
            <a:endParaRPr lang="en-GB"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GB" sz="3600" dirty="0" smtClean="0">
                <a:cs typeface="Calibri Light" panose="020F0302020204030204" pitchFamily="34" charset="0"/>
              </a:rPr>
              <a:t>Why is a disease that before was of no importance now a major concern?</a:t>
            </a:r>
            <a:br>
              <a:rPr lang="en-GB" sz="3600" dirty="0" smtClean="0">
                <a:cs typeface="Calibri Light" panose="020F0302020204030204" pitchFamily="34" charset="0"/>
              </a:rPr>
            </a:br>
            <a:endParaRPr lang="en-GB" dirty="0" smtClean="0"/>
          </a:p>
        </p:txBody>
      </p:sp>
      <p:sp>
        <p:nvSpPr>
          <p:cNvPr id="110595" name="Content Placeholder 2"/>
          <p:cNvSpPr>
            <a:spLocks noGrp="1"/>
          </p:cNvSpPr>
          <p:nvPr>
            <p:ph idx="1"/>
          </p:nvPr>
        </p:nvSpPr>
        <p:spPr/>
        <p:txBody>
          <a:bodyPr/>
          <a:lstStyle/>
          <a:p>
            <a:pPr marL="0" indent="0" eaLnBrk="1" hangingPunct="1">
              <a:buFont typeface="Arial" panose="020B0604020202020204" pitchFamily="34" charset="0"/>
              <a:buNone/>
            </a:pPr>
            <a:r>
              <a:rPr lang="en-GB" altLang="en-US" sz="2800" smtClean="0">
                <a:latin typeface="Calibri Light" panose="020F0302020204030204" pitchFamily="34" charset="0"/>
                <a:cs typeface="Calibri Light" panose="020F0302020204030204" pitchFamily="34" charset="0"/>
              </a:rPr>
              <a:t>Estimated range of </a:t>
            </a:r>
            <a:r>
              <a:rPr lang="en-GB" altLang="en-US" sz="2800" i="1" smtClean="0">
                <a:latin typeface="Calibri Light" panose="020F0302020204030204" pitchFamily="34" charset="0"/>
                <a:cs typeface="Calibri Light" panose="020F0302020204030204" pitchFamily="34" charset="0"/>
              </a:rPr>
              <a:t>Aedes aegypti </a:t>
            </a:r>
            <a:r>
              <a:rPr lang="en-GB" altLang="en-US" sz="2800" smtClean="0">
                <a:latin typeface="Calibri Light" panose="020F0302020204030204" pitchFamily="34" charset="0"/>
                <a:cs typeface="Calibri Light" panose="020F0302020204030204" pitchFamily="34" charset="0"/>
              </a:rPr>
              <a:t>and </a:t>
            </a:r>
            <a:r>
              <a:rPr lang="en-GB" altLang="en-US" sz="2800" i="1" smtClean="0">
                <a:latin typeface="Calibri Light" panose="020F0302020204030204" pitchFamily="34" charset="0"/>
                <a:cs typeface="Calibri Light" panose="020F0302020204030204" pitchFamily="34" charset="0"/>
              </a:rPr>
              <a:t>Aedes albopictus </a:t>
            </a:r>
            <a:r>
              <a:rPr lang="en-GB" altLang="en-US" sz="2800" smtClean="0">
                <a:latin typeface="Calibri Light" panose="020F0302020204030204" pitchFamily="34" charset="0"/>
                <a:cs typeface="Calibri Light" panose="020F0302020204030204" pitchFamily="34" charset="0"/>
              </a:rPr>
              <a:t>in US</a:t>
            </a:r>
          </a:p>
        </p:txBody>
      </p:sp>
      <p:pic>
        <p:nvPicPr>
          <p:cNvPr id="110596" name="Picture 2" descr="Image result for aedes zi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2781300"/>
            <a:ext cx="8964612"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23577</TotalTime>
  <Words>4219</Words>
  <Application>Microsoft Office PowerPoint</Application>
  <PresentationFormat>On-screen Show (4:3)</PresentationFormat>
  <Paragraphs>652</Paragraphs>
  <Slides>113</Slides>
  <Notes>11</Notes>
  <HiddenSlides>40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113</vt:i4>
      </vt:variant>
    </vt:vector>
  </HeadingPairs>
  <TitlesOfParts>
    <vt:vector size="125" baseType="lpstr">
      <vt:lpstr>Times New Roman</vt:lpstr>
      <vt:lpstr>Arial</vt:lpstr>
      <vt:lpstr>Calibri</vt:lpstr>
      <vt:lpstr>Comic Sans MS</vt:lpstr>
      <vt:lpstr>Univers</vt:lpstr>
      <vt:lpstr>Symbol</vt:lpstr>
      <vt:lpstr>Math1</vt:lpstr>
      <vt:lpstr>Courier New</vt:lpstr>
      <vt:lpstr>Calibri Light</vt:lpstr>
      <vt:lpstr>Office Theme</vt:lpstr>
      <vt:lpstr>Microsoft Equation 3.0</vt:lpstr>
      <vt:lpstr>Adobe Illustrator Artwork</vt:lpstr>
      <vt:lpstr>Pathogens and hosts, epidemiology </vt:lpstr>
      <vt:lpstr>Overview</vt:lpstr>
      <vt:lpstr>Parasitism</vt:lpstr>
      <vt:lpstr>Epidemiology:</vt:lpstr>
      <vt:lpstr>Two groups of parasites:</vt:lpstr>
      <vt:lpstr>Macroparasites</vt:lpstr>
      <vt:lpstr>PowerPoint Presentation</vt:lpstr>
      <vt:lpstr>Microparasites</vt:lpstr>
      <vt:lpstr>Host classes:</vt:lpstr>
      <vt:lpstr>Transmission process</vt:lpstr>
      <vt:lpstr>Recovery process</vt:lpstr>
      <vt:lpstr>SIS model</vt:lpstr>
      <vt:lpstr>SIS model</vt:lpstr>
      <vt:lpstr>SIS model</vt:lpstr>
      <vt:lpstr>SIS model</vt:lpstr>
      <vt:lpstr>SIS model</vt:lpstr>
      <vt:lpstr>SIS model</vt:lpstr>
      <vt:lpstr>SIS model</vt:lpstr>
      <vt:lpstr>R0: The basic reproductive number</vt:lpstr>
      <vt:lpstr>SIS model</vt:lpstr>
      <vt:lpstr>More elaborate:  the SIR model</vt:lpstr>
      <vt:lpstr>More elaborate:  the SIR model</vt:lpstr>
      <vt:lpstr>Solution: an epidemic</vt:lpstr>
      <vt:lpstr>Effect of decreasing the transmission rate</vt:lpstr>
      <vt:lpstr>PowerPoint Presentation</vt:lpstr>
      <vt:lpstr>Outbreak of Foot and Mouth Disease in 2001</vt:lpstr>
      <vt:lpstr>A more elaborate SIR model</vt:lpstr>
      <vt:lpstr>More elaborate:  the SIR model</vt:lpstr>
      <vt:lpstr>Now susceptibles are born into the population the disease can become endemic</vt:lpstr>
      <vt:lpstr>If new susceptibles are born into the population the disease can become endemic</vt:lpstr>
      <vt:lpstr>SIR model</vt:lpstr>
      <vt:lpstr>SIR model</vt:lpstr>
      <vt:lpstr>R0 for the SIR model</vt:lpstr>
      <vt:lpstr>R0: The basic reproductive number</vt:lpstr>
      <vt:lpstr>To control and eradicate a disease R0 has to be reduced below 1</vt:lpstr>
      <vt:lpstr>Reduce Transmission</vt:lpstr>
      <vt:lpstr>Reduce duration of infection</vt:lpstr>
      <vt:lpstr>Increase disease induced mortality </vt:lpstr>
      <vt:lpstr>Decrease number of susceptibles</vt:lpstr>
      <vt:lpstr>Other models</vt:lpstr>
      <vt:lpstr>Vaccination</vt:lpstr>
      <vt:lpstr>exercise</vt:lpstr>
      <vt:lpstr>Measles</vt:lpstr>
      <vt:lpstr>PowerPoint Presentation</vt:lpstr>
      <vt:lpstr>A model for measles</vt:lpstr>
      <vt:lpstr>A model for measles</vt:lpstr>
      <vt:lpstr>A model for measles</vt:lpstr>
      <vt:lpstr>A model for measles</vt:lpstr>
      <vt:lpstr>A model for measles</vt:lpstr>
      <vt:lpstr>A model for measles</vt:lpstr>
      <vt:lpstr>exercise</vt:lpstr>
      <vt:lpstr>A model for measles</vt:lpstr>
      <vt:lpstr>PowerPoint Presentation</vt:lpstr>
      <vt:lpstr>Variation in transmission</vt:lpstr>
      <vt:lpstr>A model for measles</vt:lpstr>
      <vt:lpstr>exercise</vt:lpstr>
      <vt:lpstr>If variation in transmission included in the model:</vt:lpstr>
      <vt:lpstr>Variation in transmission</vt:lpstr>
      <vt:lpstr>Seasonal variation in transmission</vt:lpstr>
      <vt:lpstr>PowerPoint Presentation</vt:lpstr>
      <vt:lpstr>Seasonal variation in transmission</vt:lpstr>
      <vt:lpstr>Seasonal variation in transmission</vt:lpstr>
      <vt:lpstr>Seasonal variation in transmission: resonance of an undamped oscillator</vt:lpstr>
      <vt:lpstr>Seasonal variation in transmission: resonance of a damped oscillator</vt:lpstr>
      <vt:lpstr>PowerPoint Presentation</vt:lpstr>
      <vt:lpstr>Variation in tranmission rates</vt:lpstr>
      <vt:lpstr>Variation in transmission rates</vt:lpstr>
      <vt:lpstr>Variation in transmission rates</vt:lpstr>
      <vt:lpstr>PowerPoint Presentation</vt:lpstr>
      <vt:lpstr>Variation in transmission rates</vt:lpstr>
      <vt:lpstr> some Arnold tongues</vt:lpstr>
      <vt:lpstr>Effects of seasonal variation</vt:lpstr>
      <vt:lpstr>Vaccination</vt:lpstr>
      <vt:lpstr>Vaccination</vt:lpstr>
      <vt:lpstr>Vaccination</vt:lpstr>
      <vt:lpstr>Vaccination</vt:lpstr>
      <vt:lpstr>Measles outbreaks in England and Wales in 1995-2002</vt:lpstr>
      <vt:lpstr>Vaccination</vt:lpstr>
      <vt:lpstr>Reproductive number after vaccination R0(1-p)</vt:lpstr>
      <vt:lpstr>Vaccination</vt:lpstr>
      <vt:lpstr>Outbreak size depends on R0</vt:lpstr>
      <vt:lpstr>PowerPoint Presentation</vt:lpstr>
      <vt:lpstr>Outbreak distribution shows progression toward R0=1</vt:lpstr>
      <vt:lpstr>Vaccine uptake at 2nd birthday</vt:lpstr>
      <vt:lpstr>Measles cases since 1995</vt:lpstr>
      <vt:lpstr>Nr of cases of 1996-2016 </vt:lpstr>
      <vt:lpstr>Catch-up campaign</vt:lpstr>
      <vt:lpstr>Still ongoing</vt:lpstr>
      <vt:lpstr>Zika virus</vt:lpstr>
      <vt:lpstr>Zika virus</vt:lpstr>
      <vt:lpstr>Zika virus</vt:lpstr>
      <vt:lpstr>Zika virus</vt:lpstr>
      <vt:lpstr>PowerPoint Presentation</vt:lpstr>
      <vt:lpstr>Zika virus</vt:lpstr>
      <vt:lpstr>Estimates for the R0 for the sexual, mosquito route, and the combined R0 in Colombia</vt:lpstr>
      <vt:lpstr>Zika virus</vt:lpstr>
      <vt:lpstr>Why is a disease that before was of no importance now a major concern? </vt:lpstr>
      <vt:lpstr>PowerPoint Presentation</vt:lpstr>
      <vt:lpstr>Why is a disease that before was of no importance now a major concern? </vt:lpstr>
      <vt:lpstr>What causes the, over 1500, microcephaly cases in Brazil? Is it Zika? Why don’t we see it in other countries? </vt:lpstr>
      <vt:lpstr>Could there be an association with Dengue? </vt:lpstr>
      <vt:lpstr>Could there be an association with Dengue? </vt:lpstr>
      <vt:lpstr>Global distribution of dengue</vt:lpstr>
      <vt:lpstr>Can Zika be controlled?</vt:lpstr>
      <vt:lpstr>Can Zika be controlled?</vt:lpstr>
      <vt:lpstr>Zika control and management</vt:lpstr>
      <vt:lpstr>What about Microcephaly?</vt:lpstr>
      <vt:lpstr>What about Microcephaly?</vt:lpstr>
      <vt:lpstr>What about Microcephaly?</vt:lpstr>
      <vt:lpstr>WHO response</vt:lpstr>
      <vt:lpstr>Learning outcomes</vt:lpstr>
      <vt:lpstr>Learning outcomes</vt:lpstr>
      <vt:lpstr>Learning outcomes (overall) </vt:lpstr>
    </vt:vector>
  </TitlesOfParts>
  <Company>RHUL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Jansen</dc:creator>
  <cp:lastModifiedBy>Vincent</cp:lastModifiedBy>
  <cp:revision>215</cp:revision>
  <dcterms:created xsi:type="dcterms:W3CDTF">2002-06-29T18:19:19Z</dcterms:created>
  <dcterms:modified xsi:type="dcterms:W3CDTF">2018-03-02T08:37:28Z</dcterms:modified>
</cp:coreProperties>
</file>